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9" r:id="rId4"/>
    <p:sldId id="260" r:id="rId5"/>
    <p:sldId id="285" r:id="rId6"/>
    <p:sldId id="282" r:id="rId7"/>
    <p:sldId id="283" r:id="rId8"/>
    <p:sldId id="284" r:id="rId9"/>
    <p:sldId id="261" r:id="rId10"/>
    <p:sldId id="287" r:id="rId11"/>
    <p:sldId id="288" r:id="rId12"/>
    <p:sldId id="289" r:id="rId13"/>
    <p:sldId id="263" r:id="rId14"/>
    <p:sldId id="264" r:id="rId15"/>
    <p:sldId id="278" r:id="rId16"/>
    <p:sldId id="286" r:id="rId17"/>
    <p:sldId id="265" r:id="rId18"/>
    <p:sldId id="266" r:id="rId19"/>
    <p:sldId id="267" r:id="rId20"/>
    <p:sldId id="268" r:id="rId21"/>
    <p:sldId id="280" r:id="rId22"/>
    <p:sldId id="290" r:id="rId23"/>
    <p:sldId id="272" r:id="rId24"/>
    <p:sldId id="273" r:id="rId25"/>
    <p:sldId id="274" r:id="rId26"/>
    <p:sldId id="275" r:id="rId27"/>
    <p:sldId id="281" r:id="rId28"/>
    <p:sldId id="277" r:id="rId29"/>
    <p:sldId id="291" r:id="rId30"/>
    <p:sldId id="276"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showPr>
  <p:clrMru>
    <a:srgbClr val="990000"/>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69" autoAdjust="0"/>
    <p:restoredTop sz="99189" autoAdjust="0"/>
  </p:normalViewPr>
  <p:slideViewPr>
    <p:cSldViewPr>
      <p:cViewPr varScale="1">
        <p:scale>
          <a:sx n="72" d="100"/>
          <a:sy n="72" d="100"/>
        </p:scale>
        <p:origin x="-276" y="-102"/>
      </p:cViewPr>
      <p:guideLst>
        <p:guide orient="horz" pos="2160"/>
        <p:guide pos="2880"/>
      </p:guideLst>
    </p:cSldViewPr>
  </p:slideViewPr>
  <p:outlineViewPr>
    <p:cViewPr>
      <p:scale>
        <a:sx n="33" d="100"/>
        <a:sy n="33" d="100"/>
      </p:scale>
      <p:origin x="246"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952"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217ABA-8280-4562-8878-F0073E442B48}" type="datetimeFigureOut">
              <a:rPr lang="ru-RU" smtClean="0"/>
              <a:pPr/>
              <a:t>21.12.2012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57D535-5231-4526-8040-9EF93DEEBB0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FC57D535-5231-4526-8040-9EF93DEEBB0B}"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21.12.2012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3.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11\Desktop\новый год\1216686172N3FTpm.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2" name="Picture 2" descr="C:\Users\11\Desktop\New_Year.gif"/>
          <p:cNvPicPr>
            <a:picLocks noChangeAspect="1" noChangeArrowheads="1"/>
          </p:cNvPicPr>
          <p:nvPr/>
        </p:nvPicPr>
        <p:blipFill>
          <a:blip r:embed="rId4" cstate="print"/>
          <a:srcRect/>
          <a:stretch>
            <a:fillRect/>
          </a:stretch>
        </p:blipFill>
        <p:spPr bwMode="auto">
          <a:xfrm>
            <a:off x="0" y="3429000"/>
            <a:ext cx="2476500" cy="3429000"/>
          </a:xfrm>
          <a:prstGeom prst="rect">
            <a:avLst/>
          </a:prstGeom>
          <a:noFill/>
        </p:spPr>
      </p:pic>
      <p:pic>
        <p:nvPicPr>
          <p:cNvPr id="1027" name="Picture 3" descr="C:\Users\11\Desktop\новый год\chasi150.png"/>
          <p:cNvPicPr>
            <a:picLocks noChangeAspect="1" noChangeArrowheads="1"/>
          </p:cNvPicPr>
          <p:nvPr/>
        </p:nvPicPr>
        <p:blipFill>
          <a:blip r:embed="rId5" cstate="print"/>
          <a:srcRect/>
          <a:stretch>
            <a:fillRect/>
          </a:stretch>
        </p:blipFill>
        <p:spPr bwMode="auto">
          <a:xfrm>
            <a:off x="6915136" y="0"/>
            <a:ext cx="2228864" cy="2228864"/>
          </a:xfrm>
          <a:prstGeom prst="rect">
            <a:avLst/>
          </a:prstGeom>
          <a:noFill/>
        </p:spPr>
      </p:pic>
      <p:sp>
        <p:nvSpPr>
          <p:cNvPr id="5" name="TextBox 4"/>
          <p:cNvSpPr txBox="1"/>
          <p:nvPr/>
        </p:nvSpPr>
        <p:spPr>
          <a:xfrm>
            <a:off x="2786050" y="2143116"/>
            <a:ext cx="184731" cy="369332"/>
          </a:xfrm>
          <a:prstGeom prst="rect">
            <a:avLst/>
          </a:prstGeom>
          <a:noFill/>
        </p:spPr>
        <p:txBody>
          <a:bodyPr wrap="none" rtlCol="0">
            <a:spAutoFit/>
          </a:bodyPr>
          <a:lstStyle/>
          <a:p>
            <a:endParaRPr lang="ru-RU" dirty="0">
              <a:latin typeface="Times New Roman" pitchFamily="18" charset="0"/>
              <a:cs typeface="Times New Roman" pitchFamily="18" charset="0"/>
            </a:endParaRPr>
          </a:p>
        </p:txBody>
      </p:sp>
      <p:sp>
        <p:nvSpPr>
          <p:cNvPr id="6" name="TextBox 5"/>
          <p:cNvSpPr txBox="1"/>
          <p:nvPr/>
        </p:nvSpPr>
        <p:spPr>
          <a:xfrm>
            <a:off x="642910" y="1428736"/>
            <a:ext cx="7572428" cy="3046988"/>
          </a:xfrm>
          <a:prstGeom prst="rect">
            <a:avLst/>
          </a:prstGeom>
          <a:noFill/>
          <a:effectLst>
            <a:glow rad="63500">
              <a:schemeClr val="accent2">
                <a:satMod val="175000"/>
                <a:alpha val="40000"/>
              </a:schemeClr>
            </a:glow>
          </a:effectLst>
        </p:spPr>
        <p:txBody>
          <a:bodyPr wrap="square" rtlCol="0">
            <a:spAutoFit/>
          </a:bodyPr>
          <a:lstStyle/>
          <a:p>
            <a:pPr algn="ctr"/>
            <a:r>
              <a:rPr lang="ru-RU" sz="9600" b="1" i="1" dirty="0" smtClean="0">
                <a:ln w="12700">
                  <a:solidFill>
                    <a:schemeClr val="tx2">
                      <a:satMod val="155000"/>
                    </a:schemeClr>
                  </a:solidFill>
                  <a:prstDash val="solid"/>
                </a:ln>
                <a:solidFill>
                  <a:srgbClr val="FF3399"/>
                </a:solidFill>
                <a:effectLst>
                  <a:outerShdw blurRad="41275" dist="20320" dir="1800000" algn="tl" rotWithShape="0">
                    <a:srgbClr val="000000">
                      <a:alpha val="40000"/>
                    </a:srgbClr>
                  </a:outerShdw>
                </a:effectLst>
                <a:latin typeface="Times New Roman" pitchFamily="18" charset="0"/>
                <a:ea typeface="GungsuhChe" pitchFamily="49" charset="-127"/>
                <a:cs typeface="Times New Roman" pitchFamily="18" charset="0"/>
              </a:rPr>
              <a:t>М</a:t>
            </a:r>
            <a:r>
              <a:rPr lang="tt-RU" sz="9600" b="1" i="1" dirty="0" smtClean="0">
                <a:ln w="12700">
                  <a:solidFill>
                    <a:schemeClr val="tx2">
                      <a:satMod val="155000"/>
                    </a:schemeClr>
                  </a:solidFill>
                  <a:prstDash val="solid"/>
                </a:ln>
                <a:solidFill>
                  <a:srgbClr val="FF3399"/>
                </a:solidFill>
                <a:effectLst>
                  <a:outerShdw blurRad="41275" dist="20320" dir="1800000" algn="tl" rotWithShape="0">
                    <a:srgbClr val="000000">
                      <a:alpha val="40000"/>
                    </a:srgbClr>
                  </a:outerShdw>
                </a:effectLst>
                <a:latin typeface="Times New Roman" pitchFamily="18" charset="0"/>
                <a:ea typeface="GungsuhChe" pitchFamily="49" charset="-127"/>
                <a:cs typeface="Times New Roman" pitchFamily="18" charset="0"/>
              </a:rPr>
              <a:t>әктәбем минем </a:t>
            </a:r>
            <a:endParaRPr lang="ru-RU" sz="9600" b="1" i="1" dirty="0">
              <a:ln w="12700">
                <a:solidFill>
                  <a:schemeClr val="tx2">
                    <a:satMod val="155000"/>
                  </a:schemeClr>
                </a:solidFill>
                <a:prstDash val="solid"/>
              </a:ln>
              <a:solidFill>
                <a:srgbClr val="FF3399"/>
              </a:solidFill>
              <a:effectLst>
                <a:outerShdw blurRad="41275" dist="20320" dir="1800000" algn="tl" rotWithShape="0">
                  <a:srgbClr val="000000">
                    <a:alpha val="40000"/>
                  </a:srgbClr>
                </a:outerShdw>
              </a:effectLst>
              <a:latin typeface="Times New Roman" pitchFamily="18" charset="0"/>
              <a:ea typeface="GungsuhChe" pitchFamily="49" charset="-127"/>
              <a:cs typeface="Times New Roman" pitchFamily="18" charset="0"/>
            </a:endParaRPr>
          </a:p>
        </p:txBody>
      </p:sp>
      <p:pic>
        <p:nvPicPr>
          <p:cNvPr id="3074" name="Picture 2" descr="C:\Users\11\Desktop\новый год\1.gif"/>
          <p:cNvPicPr>
            <a:picLocks noChangeAspect="1" noChangeArrowheads="1"/>
          </p:cNvPicPr>
          <p:nvPr/>
        </p:nvPicPr>
        <p:blipFill>
          <a:blip r:embed="rId6" cstate="print"/>
          <a:srcRect/>
          <a:stretch>
            <a:fillRect/>
          </a:stretch>
        </p:blipFill>
        <p:spPr bwMode="auto">
          <a:xfrm>
            <a:off x="6643702" y="3929066"/>
            <a:ext cx="2786082" cy="292893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6" name="TextBox 5"/>
          <p:cNvSpPr txBox="1"/>
          <p:nvPr/>
        </p:nvSpPr>
        <p:spPr>
          <a:xfrm>
            <a:off x="1043608" y="0"/>
            <a:ext cx="5256584" cy="646331"/>
          </a:xfrm>
          <a:prstGeom prst="rect">
            <a:avLst/>
          </a:prstGeom>
          <a:noFill/>
        </p:spPr>
        <p:txBody>
          <a:bodyPr wrap="square" rtlCol="0">
            <a:spAutoFit/>
          </a:bodyPr>
          <a:lstStyle/>
          <a:p>
            <a:pPr algn="ctr"/>
            <a:r>
              <a:rPr lang="ru-RU" sz="3600" b="1" dirty="0" err="1" smtClean="0">
                <a:solidFill>
                  <a:srgbClr val="FF0000"/>
                </a:solidFill>
                <a:latin typeface="Times New Roman" pitchFamily="18" charset="0"/>
                <a:cs typeface="Times New Roman" pitchFamily="18" charset="0"/>
              </a:rPr>
              <a:t>Интервьюлар</a:t>
            </a:r>
            <a:endParaRPr lang="ru-RU" sz="3600" b="1" dirty="0">
              <a:solidFill>
                <a:srgbClr val="FF0000"/>
              </a:solidFill>
              <a:latin typeface="Times New Roman" pitchFamily="18" charset="0"/>
              <a:cs typeface="Times New Roman" pitchFamily="18" charset="0"/>
            </a:endParaRPr>
          </a:p>
        </p:txBody>
      </p:sp>
      <p:pic>
        <p:nvPicPr>
          <p:cNvPr id="45058" name="Picture 2" descr="DSC_0061"/>
          <p:cNvPicPr>
            <a:picLocks noChangeAspect="1" noChangeArrowheads="1"/>
          </p:cNvPicPr>
          <p:nvPr/>
        </p:nvPicPr>
        <p:blipFill>
          <a:blip r:embed="rId4" cstate="print"/>
          <a:srcRect/>
          <a:stretch>
            <a:fillRect/>
          </a:stretch>
        </p:blipFill>
        <p:spPr bwMode="auto">
          <a:xfrm>
            <a:off x="5652120" y="2060848"/>
            <a:ext cx="3240360" cy="2664296"/>
          </a:xfrm>
          <a:prstGeom prst="rect">
            <a:avLst/>
          </a:prstGeom>
          <a:noFill/>
          <a:ln w="9525" algn="in">
            <a:noFill/>
            <a:miter lim="800000"/>
            <a:headEnd/>
            <a:tailEnd/>
          </a:ln>
          <a:effectLst/>
        </p:spPr>
      </p:pic>
      <p:sp>
        <p:nvSpPr>
          <p:cNvPr id="45059" name="Rectangle 3"/>
          <p:cNvSpPr>
            <a:spLocks noChangeArrowheads="1"/>
          </p:cNvSpPr>
          <p:nvPr/>
        </p:nvSpPr>
        <p:spPr bwMode="auto">
          <a:xfrm>
            <a:off x="467544" y="714199"/>
            <a:ext cx="4824536" cy="6386364"/>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ru-RU" sz="1100" b="1" dirty="0" smtClean="0">
              <a:solidFill>
                <a:srgbClr val="000080"/>
              </a:solidFill>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err="1" smtClean="0">
                <a:ln>
                  <a:noFill/>
                </a:ln>
                <a:solidFill>
                  <a:srgbClr val="000080"/>
                </a:solidFill>
                <a:effectLst/>
                <a:latin typeface="Times New Roman" pitchFamily="18" charset="0"/>
                <a:cs typeface="Times New Roman" pitchFamily="18" charset="0"/>
              </a:rPr>
              <a:t>Безнең мәктәп </a:t>
            </a:r>
            <a:r>
              <a:rPr kumimoji="0" lang="ru-RU" b="1" i="0" u="none" strike="noStrike" cap="none" normalizeH="0" baseline="0" dirty="0" smtClean="0">
                <a:ln>
                  <a:noFill/>
                </a:ln>
                <a:solidFill>
                  <a:srgbClr val="000080"/>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000080"/>
                </a:solidFill>
                <a:effectLst/>
                <a:latin typeface="Times New Roman" pitchFamily="18" charset="0"/>
                <a:cs typeface="Times New Roman" pitchFamily="18" charset="0"/>
              </a:rPr>
              <a:t>дөньяда бер</a:t>
            </a:r>
            <a:r>
              <a:rPr kumimoji="0" lang="ru-RU" b="1" i="0" u="none" strike="noStrike" cap="none" normalizeH="0" baseline="0" dirty="0" smtClean="0">
                <a:ln>
                  <a:noFill/>
                </a:ln>
                <a:solidFill>
                  <a:srgbClr val="000080"/>
                </a:solidFill>
                <a:effectLst/>
                <a:latin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Мәктәпләр барысы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да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a:t>
            </a: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берсенә охшаган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кебек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Юк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беренче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карашка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гына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шулай</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Һәр мәктәп үзенчә матур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үзенчә яхшы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үзенчә көчле.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башка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мәктәпләрдән үз тәртипләре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 традицияләре белән аерылып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тора.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Мәсәлән, безнең мәктәп,  быелгы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капиталь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ремонттан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соң</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танымаслык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үзгәрде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Әлбәттә, төрле авырлыклар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бигрәк тә, директорыбыз</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Әлфия Гусмановнаның җилкәсенә төшә.</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дә югалып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калмыйча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мәктәбебезне төзекләндереп, яңадан-яңа үрләрне яуларга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тырышып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алга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гына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карап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яши</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Шундый</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җитәкчебез булганда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димәк, мәктәбебезнең киләчәге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бар.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Әлфия Гусмановнага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турында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берничә сорау</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бирергә булдык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Үткән елда</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булган</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иң истәлекле көнегез  нинди</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елда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ике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зур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шатлыгым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булды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Беренчесе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15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нче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октябрьдә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минем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бердәнбер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2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яшь</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тә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8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айлык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оныгым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балалар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бакчасына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йөри башлады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безнең өчен зур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 иде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Икенчесе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мәктәптә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капиталь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ремонтның булуы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Мәктәп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бит -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безнең киләчәгебез</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Аның матур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уңайлы булуы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барыбыз</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өчен дә бик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мөһим.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2013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елга</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нинди</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хыялларыгыз</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бар?</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Билгеле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булганча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бәйрәме- һәммәбез өчен дә гаилә бәйрәме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Гаилә буенча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кызым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үзенең насыйп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парын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табып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тормышка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чыксын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һәм  бик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бәхетле булсын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иде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Мәктәбем турында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да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гел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уйлап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йөрим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Мәгариф министрлыгында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эшләгән вакытымда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республикабызның</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8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tt-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46081" name="Rectangle 1"/>
          <p:cNvSpPr>
            <a:spLocks noChangeArrowheads="1"/>
          </p:cNvSpPr>
          <p:nvPr/>
        </p:nvSpPr>
        <p:spPr bwMode="auto">
          <a:xfrm>
            <a:off x="251520" y="-20919"/>
            <a:ext cx="7128792" cy="5693866"/>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8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күп мәктәпләрендә булдым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Минем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өчен безнең мәктәп иң яхшысы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Иң зур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хыялым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мәктәпнең </a:t>
            </a:r>
            <a:r>
              <a:rPr kumimoji="0" lang="ru-RU" b="0" i="0" u="none" strike="noStrike" cap="none" normalizeH="0" baseline="0" dirty="0" smtClean="0">
                <a:ln>
                  <a:noFill/>
                </a:ln>
                <a:solidFill>
                  <a:srgbClr val="000000"/>
                </a:solidFill>
                <a:effectLst/>
                <a:latin typeface="Times New Roman" pitchFamily="18" charset="0"/>
                <a:cs typeface="Arial" pitchFamily="34" charset="0"/>
              </a:rPr>
              <a:t>лицей статусы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алуы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Әгәр дә  әлеге статусны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алсак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тагын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зуррак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уңышларга ирешер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идек</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Яңа елга</a:t>
            </a:r>
            <a:r>
              <a:rPr kumimoji="0" lang="ru-RU" b="1" i="0" u="none" strike="noStrike" cap="none" normalizeH="0" baseline="0" dirty="0" smtClean="0">
                <a:ln>
                  <a:noFill/>
                </a:ln>
                <a:solidFill>
                  <a:srgbClr val="000000"/>
                </a:solidFill>
                <a:effectLst/>
                <a:latin typeface="Times New Roman" pitchFamily="18" charset="0"/>
                <a:cs typeface="Arial" pitchFamily="34" charset="0"/>
              </a:rPr>
              <a:t>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нинди</a:t>
            </a:r>
            <a:r>
              <a:rPr kumimoji="0" lang="ru-RU" b="1" i="0" u="none" strike="noStrike" cap="none" normalizeH="0" baseline="0" dirty="0" smtClean="0">
                <a:ln>
                  <a:noFill/>
                </a:ln>
                <a:solidFill>
                  <a:srgbClr val="000000"/>
                </a:solidFill>
                <a:effectLst/>
                <a:latin typeface="Times New Roman" pitchFamily="18" charset="0"/>
                <a:cs typeface="Arial" pitchFamily="34" charset="0"/>
              </a:rPr>
              <a:t>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теләкләр теләр идегез</a:t>
            </a:r>
            <a:r>
              <a:rPr kumimoji="0" lang="ru-RU" b="1" i="0" u="none" strike="noStrike" cap="none" normalizeH="0" baseline="0" dirty="0" smtClean="0">
                <a:ln>
                  <a:noFill/>
                </a:ln>
                <a:solidFill>
                  <a:srgbClr val="000000"/>
                </a:solidFill>
                <a:effectLst/>
                <a:latin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Әлбәттә, барыгызны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хезмәттәшләремне, укучыларны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әти-әниләрне  Яңа </a:t>
            </a:r>
            <a:r>
              <a:rPr kumimoji="0" lang="ru-RU" b="0" i="0" u="none" strike="noStrike" cap="none" normalizeH="0" baseline="0" dirty="0" smtClean="0">
                <a:ln>
                  <a:noFill/>
                </a:ln>
                <a:solidFill>
                  <a:srgbClr val="000000"/>
                </a:solidFill>
                <a:effectLst/>
                <a:latin typeface="Times New Roman" pitchFamily="18" charset="0"/>
                <a:cs typeface="Arial" pitchFamily="34" charset="0"/>
              </a:rPr>
              <a:t>ел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белән тәбрик итәм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Элек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мин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һәрчак исәнлек тели</a:t>
            </a:r>
            <a:r>
              <a:rPr kumimoji="0" lang="ru-RU" b="0" i="0" u="none" strike="noStrike" cap="none" normalizeH="0" baseline="0" dirty="0" smtClean="0">
                <a:ln>
                  <a:noFill/>
                </a:ln>
                <a:solidFill>
                  <a:srgbClr val="000000"/>
                </a:solidFill>
                <a:effectLst/>
                <a:latin typeface="Times New Roman" pitchFamily="18" charset="0"/>
                <a:cs typeface="Arial" pitchFamily="34" charset="0"/>
              </a:rPr>
              <a:t> идем.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Әйе, исәнлек тә бик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кирәк.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Ләкин безнең мәктәпкә кунакка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килгән инвалидларга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караганнан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соң, төрле уйлар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Бәлки </a:t>
            </a:r>
            <a:r>
              <a:rPr kumimoji="0" lang="ru-RU" b="0" i="0" u="none" strike="noStrike" cap="none" normalizeH="0" baseline="0" dirty="0" smtClean="0">
                <a:ln>
                  <a:noFill/>
                </a:ln>
                <a:solidFill>
                  <a:srgbClr val="000000"/>
                </a:solidFill>
                <a:effectLst/>
                <a:latin typeface="Times New Roman" pitchFamily="18" charset="0"/>
                <a:cs typeface="Arial" pitchFamily="34" charset="0"/>
              </a:rPr>
              <a:t>физик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сәламәтлекләре булмаганга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алар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шундый</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тырыш</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миһербанлылардыр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Шуңа күрә  </a:t>
            </a:r>
            <a:r>
              <a:rPr kumimoji="0" lang="ru-RU" b="0" i="0" u="none" strike="noStrike" cap="none" normalizeH="0" baseline="0" dirty="0" smtClean="0">
                <a:ln>
                  <a:noFill/>
                </a:ln>
                <a:solidFill>
                  <a:srgbClr val="000000"/>
                </a:solidFill>
                <a:effectLst/>
                <a:latin typeface="Times New Roman" pitchFamily="18" charset="0"/>
                <a:cs typeface="Arial" pitchFamily="34" charset="0"/>
              </a:rPr>
              <a:t>мин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барчабызга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күңел сафлыгы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рухи</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байлык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шәфкатьлелек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кешелеклелек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ныклы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исәнлек-саулык телим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Рухи</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ягыбыз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физик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ягыбыз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сәламәт булсын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иде</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Балаларыбыз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тырышып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укысыннар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яхшы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кешеләрдән үрнәк алып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яшәсеннәр.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Һәр көнне берәр төрле, кечкенә генә булса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да,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яхшылык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эшләргә тырышсыннар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Мәсәлән, </a:t>
            </a:r>
            <a:r>
              <a:rPr kumimoji="0" lang="ru-RU" b="0" i="0" u="none" strike="noStrike" cap="none" normalizeH="0" baseline="0" dirty="0" smtClean="0">
                <a:ln>
                  <a:noFill/>
                </a:ln>
                <a:solidFill>
                  <a:srgbClr val="000000"/>
                </a:solidFill>
                <a:effectLst/>
                <a:latin typeface="Times New Roman" pitchFamily="18" charset="0"/>
                <a:cs typeface="Arial" pitchFamily="34" charset="0"/>
              </a:rPr>
              <a:t>минем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үзем көн дәвамында берәр яхшылык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эшләүне максатым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итеп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куям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Бәхетле булыгыз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cs typeface="Arial" pitchFamily="34" charset="0"/>
              </a:rPr>
              <a:t>Лилия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Хәбирова</a:t>
            </a:r>
            <a:r>
              <a:rPr kumimoji="0" lang="ru-RU" b="1" i="0" u="none" strike="noStrike" cap="none" normalizeH="0" baseline="0" dirty="0" smtClean="0">
                <a:ln>
                  <a:noFill/>
                </a:ln>
                <a:solidFill>
                  <a:srgbClr val="000000"/>
                </a:solidFill>
                <a:effectLst/>
                <a:latin typeface="Times New Roman" pitchFamily="18" charset="0"/>
                <a:cs typeface="Arial" pitchFamily="34" charset="0"/>
              </a:rPr>
              <a:t>,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Әлинә Гыймадиева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cs typeface="Arial" pitchFamily="34" charset="0"/>
              </a:rPr>
              <a:t>11а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сыйныфы</a:t>
            </a:r>
            <a:r>
              <a:rPr kumimoji="0" lang="ru-RU" b="1" i="0" u="none" strike="noStrike" cap="none" normalizeH="0" baseline="0" dirty="0" smtClean="0">
                <a:ln>
                  <a:noFill/>
                </a:ln>
                <a:solidFill>
                  <a:srgbClr val="000000"/>
                </a:solidFill>
                <a:effectLst/>
                <a:latin typeface="Times New Roman" pitchFamily="18" charset="0"/>
                <a:cs typeface="Arial" pitchFamily="34" charset="0"/>
              </a:rPr>
              <a:t>  </a:t>
            </a:r>
            <a:r>
              <a:rPr kumimoji="0" lang="ru-RU" b="1" i="0" u="none" strike="noStrike" cap="none" normalizeH="0" baseline="0" dirty="0" err="1" smtClean="0">
                <a:ln>
                  <a:noFill/>
                </a:ln>
                <a:solidFill>
                  <a:srgbClr val="000000"/>
                </a:solidFill>
                <a:effectLst/>
                <a:latin typeface="Times New Roman" pitchFamily="18" charset="0"/>
                <a:cs typeface="Arial" pitchFamily="34" charset="0"/>
              </a:rPr>
              <a:t>укучылары</a:t>
            </a:r>
            <a:r>
              <a:rPr kumimoji="0" lang="ru-RU" b="1"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47105" name="Rectangle 1"/>
          <p:cNvSpPr>
            <a:spLocks noChangeArrowheads="1"/>
          </p:cNvSpPr>
          <p:nvPr/>
        </p:nvSpPr>
        <p:spPr bwMode="auto">
          <a:xfrm>
            <a:off x="467544" y="506713"/>
            <a:ext cx="6408711" cy="5693866"/>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FF0000"/>
                </a:solidFill>
                <a:effectLst/>
                <a:latin typeface="Times New Roman" pitchFamily="18" charset="0"/>
                <a:cs typeface="Times New Roman" pitchFamily="18" charset="0"/>
              </a:rPr>
              <a:t>Яңа </a:t>
            </a:r>
            <a:r>
              <a:rPr kumimoji="0" lang="ru-RU" sz="2400" b="1" i="0" u="none" strike="noStrike" cap="none" normalizeH="0" baseline="0" dirty="0" smtClean="0">
                <a:ln>
                  <a:noFill/>
                </a:ln>
                <a:solidFill>
                  <a:srgbClr val="FF0000"/>
                </a:solidFill>
                <a:effectLst/>
                <a:latin typeface="Times New Roman" pitchFamily="18" charset="0"/>
                <a:cs typeface="Times New Roman" pitchFamily="18" charset="0"/>
              </a:rPr>
              <a:t>ел </a:t>
            </a:r>
            <a:r>
              <a:rPr kumimoji="0" lang="ru-RU" sz="2400" b="1" i="0" u="none" strike="noStrike" cap="none" normalizeH="0" baseline="0" dirty="0" err="1" smtClean="0">
                <a:ln>
                  <a:noFill/>
                </a:ln>
                <a:solidFill>
                  <a:srgbClr val="FF0000"/>
                </a:solidFill>
                <a:effectLst/>
                <a:latin typeface="Times New Roman" pitchFamily="18" charset="0"/>
                <a:cs typeface="Times New Roman" pitchFamily="18" charset="0"/>
              </a:rPr>
              <a:t>турында</a:t>
            </a:r>
            <a:r>
              <a:rPr kumimoji="0" lang="ru-RU" sz="24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2400" b="1" i="0" u="none" strike="noStrike" cap="none" normalizeH="0" baseline="0" dirty="0" err="1" smtClean="0">
                <a:ln>
                  <a:noFill/>
                </a:ln>
                <a:solidFill>
                  <a:srgbClr val="FF0000"/>
                </a:solidFill>
                <a:effectLst/>
                <a:latin typeface="Times New Roman" pitchFamily="18" charset="0"/>
                <a:cs typeface="Times New Roman" pitchFamily="18" charset="0"/>
              </a:rPr>
              <a:t>һәр кешенең үз фикере</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сезнең  өчен  нинди</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бәйрәм  ул</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Хәмидуллина  Мәрзия  Зәкиевна: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минемчә, гаилә  бәйрәме.Үзеңнең  гаиләң  белән табын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янында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үткән  елның  якты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матур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мизгелләрен  искә төшерү, хәерле  теләкләр  теләү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бәйрәмне  тагын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да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ямьләндерә</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Харитонова Светлана  Александровна: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минем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өчен  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могҗизалар  вакыты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Һәр  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ниндидер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тылсымлы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могҗизалар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яхшы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якка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үзгәрешләр  көтү</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аларны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чыңга  ашыру</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елда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иң мөһиме, исән-сау  эшләргә  язсын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иде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Куелган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максатларыбызга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ирешеп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канәгать  булып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яшәсәк  иде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Приходько Надежда  Анатольевна: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Минем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өчен  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мандарин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хуш</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исеннән  башлана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Аның  тәмле  исе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балачактан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сеңеп  калгандыр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Тирә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якларны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бизәкләре  белән  бизиләр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  түрендә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чыршы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әкияти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Кыш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бабай</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белән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Кар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кызы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барысы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балачак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хатирәләре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Броднева</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Наталья Владимировна: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иң яраткан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гаилә бәйрәмнәремнең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берсе. Бар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дөньяга тынычлык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сәламәтлек телим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Ольга Владимировна </a:t>
            </a:r>
            <a:r>
              <a:rPr kumimoji="0" lang="ru-RU" sz="1400" b="1" i="0" u="none" strike="noStrike" cap="none" normalizeH="0" baseline="0" dirty="0" err="1" smtClean="0">
                <a:ln>
                  <a:noFill/>
                </a:ln>
                <a:solidFill>
                  <a:srgbClr val="000000"/>
                </a:solidFill>
                <a:effectLst/>
                <a:latin typeface="Times New Roman" pitchFamily="18" charset="0"/>
                <a:cs typeface="Times New Roman" pitchFamily="18" charset="0"/>
              </a:rPr>
              <a:t>Скробова</a:t>
            </a: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Бу</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  елның иң якты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шатлыклы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бәйрәме.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ел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мәрхәмәтлелек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елмаюлар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бәхетләр алып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килсен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Ольга Владимировна  Антонова: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Мин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Яңа елны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яратам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чөнки ул</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күңелле</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могҗизалы</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әкияти бәйрәм</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Кыш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бабай</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капчык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акча</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капчык</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елмаю</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бер</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капчык—</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уңыш алып</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400" b="0" i="0" u="none" strike="noStrike" cap="none" normalizeH="0" baseline="0" dirty="0" err="1" smtClean="0">
                <a:ln>
                  <a:noFill/>
                </a:ln>
                <a:solidFill>
                  <a:srgbClr val="000000"/>
                </a:solidFill>
                <a:effectLst/>
                <a:latin typeface="Times New Roman" pitchFamily="18" charset="0"/>
                <a:cs typeface="Times New Roman" pitchFamily="18" charset="0"/>
              </a:rPr>
              <a:t>килсен</a:t>
            </a:r>
            <a:r>
              <a:rPr kumimoji="0" lang="ru-RU" sz="1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10" name="Прямоугольник 9"/>
          <p:cNvSpPr/>
          <p:nvPr/>
        </p:nvSpPr>
        <p:spPr>
          <a:xfrm>
            <a:off x="323528" y="548680"/>
            <a:ext cx="7344816" cy="707886"/>
          </a:xfrm>
          <a:prstGeom prst="rect">
            <a:avLst/>
          </a:prstGeom>
        </p:spPr>
        <p:txBody>
          <a:bodyPr wrap="square">
            <a:spAutoFit/>
          </a:bodyPr>
          <a:lstStyle/>
          <a:p>
            <a:pPr algn="ctr"/>
            <a:r>
              <a:rPr lang="tt-RU" sz="4000" b="1" dirty="0" smtClean="0">
                <a:solidFill>
                  <a:srgbClr val="7030A0"/>
                </a:solidFill>
                <a:latin typeface="Times New Roman" pitchFamily="18" charset="0"/>
                <a:cs typeface="Times New Roman" pitchFamily="18" charset="0"/>
              </a:rPr>
              <a:t>Сәлам, Универсиада – 2013!</a:t>
            </a:r>
            <a:endParaRPr lang="ru-RU" sz="4000" dirty="0">
              <a:solidFill>
                <a:srgbClr val="7030A0"/>
              </a:solidFill>
            </a:endParaRPr>
          </a:p>
        </p:txBody>
      </p:sp>
      <p:sp>
        <p:nvSpPr>
          <p:cNvPr id="11" name="Прямоугольник 10"/>
          <p:cNvSpPr/>
          <p:nvPr/>
        </p:nvSpPr>
        <p:spPr>
          <a:xfrm>
            <a:off x="3133144" y="1556792"/>
            <a:ext cx="3743112" cy="461665"/>
          </a:xfrm>
          <a:prstGeom prst="rect">
            <a:avLst/>
          </a:prstGeom>
        </p:spPr>
        <p:txBody>
          <a:bodyPr wrap="square">
            <a:spAutoFit/>
          </a:bodyPr>
          <a:lstStyle/>
          <a:p>
            <a:r>
              <a:rPr lang="tt-RU" sz="2400" b="1" dirty="0" smtClean="0">
                <a:solidFill>
                  <a:srgbClr val="7030A0"/>
                </a:solidFill>
                <a:latin typeface="Times New Roman" pitchFamily="18" charset="0"/>
                <a:cs typeface="Times New Roman" pitchFamily="18" charset="0"/>
              </a:rPr>
              <a:t>Мөхәррир: Зөһрә Рәхиева</a:t>
            </a:r>
            <a:endParaRPr lang="ru-RU" sz="2400" b="1" dirty="0" smtClean="0">
              <a:solidFill>
                <a:srgbClr val="7030A0"/>
              </a:solidFill>
              <a:latin typeface="Times New Roman" pitchFamily="18" charset="0"/>
              <a:cs typeface="Times New Roman" pitchFamily="18" charset="0"/>
            </a:endParaRPr>
          </a:p>
        </p:txBody>
      </p:sp>
      <p:pic>
        <p:nvPicPr>
          <p:cNvPr id="12" name="Рисунок 11" descr="2001122007.jpg"/>
          <p:cNvPicPr>
            <a:picLocks noChangeAspect="1"/>
          </p:cNvPicPr>
          <p:nvPr/>
        </p:nvPicPr>
        <p:blipFill>
          <a:blip r:embed="rId4" cstate="print"/>
          <a:stretch>
            <a:fillRect/>
          </a:stretch>
        </p:blipFill>
        <p:spPr>
          <a:xfrm>
            <a:off x="683568" y="2924944"/>
            <a:ext cx="8064896" cy="352839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7587208" y="0"/>
            <a:ext cx="1556792" cy="1556792"/>
          </a:xfrm>
          <a:prstGeom prst="rect">
            <a:avLst/>
          </a:prstGeom>
          <a:noFill/>
        </p:spPr>
      </p:pic>
      <p:sp>
        <p:nvSpPr>
          <p:cNvPr id="6" name="TextBox 5"/>
          <p:cNvSpPr txBox="1"/>
          <p:nvPr/>
        </p:nvSpPr>
        <p:spPr>
          <a:xfrm>
            <a:off x="179512" y="404664"/>
            <a:ext cx="8568952" cy="369332"/>
          </a:xfrm>
          <a:prstGeom prst="rect">
            <a:avLst/>
          </a:prstGeom>
          <a:noFill/>
        </p:spPr>
        <p:txBody>
          <a:bodyPr wrap="square" rtlCol="0">
            <a:spAutoFit/>
          </a:bodyPr>
          <a:lstStyle/>
          <a:p>
            <a:r>
              <a:rPr lang="ru-RU" dirty="0" smtClean="0"/>
              <a:t>      </a:t>
            </a:r>
            <a:endParaRPr lang="ru-RU" dirty="0"/>
          </a:p>
        </p:txBody>
      </p:sp>
      <p:sp>
        <p:nvSpPr>
          <p:cNvPr id="7" name="Прямоугольник 6"/>
          <p:cNvSpPr/>
          <p:nvPr/>
        </p:nvSpPr>
        <p:spPr>
          <a:xfrm>
            <a:off x="1043608" y="332656"/>
            <a:ext cx="5760640" cy="584775"/>
          </a:xfrm>
          <a:prstGeom prst="rect">
            <a:avLst/>
          </a:prstGeom>
        </p:spPr>
        <p:txBody>
          <a:bodyPr wrap="square">
            <a:spAutoFit/>
          </a:bodyPr>
          <a:lstStyle/>
          <a:p>
            <a:pPr algn="ctr"/>
            <a:r>
              <a:rPr lang="tt-RU" sz="3200" b="1" dirty="0" smtClean="0">
                <a:solidFill>
                  <a:srgbClr val="7030A0"/>
                </a:solidFill>
                <a:latin typeface="Times New Roman" pitchFamily="18" charset="0"/>
                <a:cs typeface="Times New Roman" pitchFamily="18" charset="0"/>
              </a:rPr>
              <a:t>Сәлам, Универсиада – 2013!</a:t>
            </a:r>
            <a:endParaRPr lang="ru-RU" sz="3200" dirty="0">
              <a:solidFill>
                <a:srgbClr val="7030A0"/>
              </a:solidFill>
            </a:endParaRPr>
          </a:p>
        </p:txBody>
      </p:sp>
      <p:sp>
        <p:nvSpPr>
          <p:cNvPr id="8" name="Прямоугольник 7"/>
          <p:cNvSpPr/>
          <p:nvPr/>
        </p:nvSpPr>
        <p:spPr>
          <a:xfrm>
            <a:off x="323528" y="1196752"/>
            <a:ext cx="6624736" cy="4401205"/>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a:t>
            </a:r>
            <a:r>
              <a:rPr lang="tt-RU" sz="2000" dirty="0" smtClean="0">
                <a:latin typeface="Times New Roman" pitchFamily="18" charset="0"/>
                <a:cs typeface="Times New Roman" pitchFamily="18" charset="0"/>
              </a:rPr>
              <a:t>әнегезчә,  2013 елның җәендә </a:t>
            </a:r>
            <a:r>
              <a:rPr lang="ru-RU" sz="2000" dirty="0" smtClean="0">
                <a:latin typeface="Times New Roman" pitchFamily="18" charset="0"/>
                <a:cs typeface="Times New Roman" pitchFamily="18" charset="0"/>
              </a:rPr>
              <a:t>XXVII </a:t>
            </a:r>
            <a:r>
              <a:rPr lang="ru-RU" sz="2000" dirty="0" err="1" smtClean="0">
                <a:latin typeface="Times New Roman" pitchFamily="18" charset="0"/>
                <a:cs typeface="Times New Roman" pitchFamily="18" charset="0"/>
              </a:rPr>
              <a:t>Бөтендөнья </a:t>
            </a:r>
            <a:r>
              <a:rPr lang="ru-RU" sz="2000" dirty="0" smtClean="0">
                <a:latin typeface="Times New Roman" pitchFamily="18" charset="0"/>
                <a:cs typeface="Times New Roman" pitchFamily="18" charset="0"/>
              </a:rPr>
              <a:t>Универсиада </a:t>
            </a:r>
            <a:r>
              <a:rPr lang="ru-RU" sz="2000" dirty="0" err="1" smtClean="0">
                <a:latin typeface="Times New Roman" pitchFamily="18" charset="0"/>
                <a:cs typeface="Times New Roman" pitchFamily="18" charset="0"/>
              </a:rPr>
              <a:t>узачак</a:t>
            </a:r>
            <a:r>
              <a:rPr lang="ru-RU" sz="2000" dirty="0" smtClean="0">
                <a:latin typeface="Times New Roman" pitchFamily="18" charset="0"/>
                <a:cs typeface="Times New Roman" pitchFamily="18" charset="0"/>
              </a:rPr>
              <a:t>. </a:t>
            </a:r>
            <a:r>
              <a:rPr lang="tt-RU" sz="2000" dirty="0" smtClean="0">
                <a:latin typeface="Times New Roman" pitchFamily="18" charset="0"/>
                <a:cs typeface="Times New Roman" pitchFamily="18" charset="0"/>
              </a:rPr>
              <a:t> Дәүләт тарафыннан “Яш</a:t>
            </a:r>
            <a:r>
              <a:rPr lang="ru-RU" sz="2000" dirty="0" err="1" smtClean="0">
                <a:latin typeface="Times New Roman" pitchFamily="18" charset="0"/>
                <a:cs typeface="Times New Roman" pitchFamily="18" charset="0"/>
              </a:rPr>
              <a:t>ь</a:t>
            </a:r>
            <a:r>
              <a:rPr lang="tt-RU" sz="2000" dirty="0" smtClean="0">
                <a:latin typeface="Times New Roman" pitchFamily="18" charset="0"/>
                <a:cs typeface="Times New Roman" pitchFamily="18" charset="0"/>
              </a:rPr>
              <a:t>ләр үзәге” һәм “Яш</a:t>
            </a:r>
            <a:r>
              <a:rPr lang="ru-RU" sz="2000" dirty="0" err="1" smtClean="0">
                <a:latin typeface="Times New Roman" pitchFamily="18" charset="0"/>
                <a:cs typeface="Times New Roman" pitchFamily="18" charset="0"/>
              </a:rPr>
              <a:t>ь</a:t>
            </a:r>
            <a:r>
              <a:rPr lang="tt-RU" sz="2000" dirty="0" smtClean="0">
                <a:latin typeface="Times New Roman" pitchFamily="18" charset="0"/>
                <a:cs typeface="Times New Roman" pitchFamily="18" charset="0"/>
              </a:rPr>
              <a:t>ләр  берләшмәсе” исемендә бюд</a:t>
            </a:r>
            <a:r>
              <a:rPr lang="ru-RU" sz="2000" dirty="0" err="1" smtClean="0">
                <a:latin typeface="Times New Roman" pitchFamily="18" charset="0"/>
                <a:cs typeface="Times New Roman" pitchFamily="18" charset="0"/>
              </a:rPr>
              <a:t>жет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центрлары</a:t>
            </a:r>
            <a:r>
              <a:rPr lang="ru-RU" sz="2000" dirty="0" smtClean="0">
                <a:latin typeface="Times New Roman" pitchFamily="18" charset="0"/>
                <a:cs typeface="Times New Roman" pitchFamily="18" charset="0"/>
              </a:rPr>
              <a:t>  </a:t>
            </a:r>
            <a:r>
              <a:rPr lang="tt-RU" sz="2000" dirty="0" smtClean="0">
                <a:latin typeface="Times New Roman" pitchFamily="18" charset="0"/>
                <a:cs typeface="Times New Roman" pitchFamily="18" charset="0"/>
              </a:rPr>
              <a:t>барлыкка килде. Әлеге оешмалар Универсиада өчен волонтерларны җыю белән шөгыл</a:t>
            </a:r>
            <a:r>
              <a:rPr lang="ru-RU" sz="2000" dirty="0" err="1" smtClean="0">
                <a:latin typeface="Times New Roman" pitchFamily="18" charset="0"/>
                <a:cs typeface="Times New Roman" pitchFamily="18" charset="0"/>
              </a:rPr>
              <a:t>ь</a:t>
            </a:r>
            <a:r>
              <a:rPr lang="tt-RU" sz="2000" dirty="0" smtClean="0">
                <a:latin typeface="Times New Roman" pitchFamily="18" charset="0"/>
                <a:cs typeface="Times New Roman" pitchFamily="18" charset="0"/>
              </a:rPr>
              <a:t>ләнәчәк.     </a:t>
            </a:r>
          </a:p>
          <a:p>
            <a:r>
              <a:rPr lang="tt-RU" sz="2000" dirty="0" smtClean="0">
                <a:latin typeface="Times New Roman" pitchFamily="18" charset="0"/>
                <a:cs typeface="Times New Roman" pitchFamily="18" charset="0"/>
              </a:rPr>
              <a:t>        Организаторлар 20 000 кешене үзләренә </a:t>
            </a:r>
          </a:p>
          <a:p>
            <a:r>
              <a:rPr lang="tt-RU" sz="2000" dirty="0" smtClean="0">
                <a:latin typeface="Times New Roman" pitchFamily="18" charset="0"/>
                <a:cs typeface="Times New Roman" pitchFamily="18" charset="0"/>
              </a:rPr>
              <a:t>чакыралар. Әлбәттә, бу сандагы кешене Татарстан териториясеннән  генә түгел, ә башка республика </a:t>
            </a:r>
          </a:p>
          <a:p>
            <a:r>
              <a:rPr lang="tt-RU" sz="2000" dirty="0" smtClean="0">
                <a:latin typeface="Times New Roman" pitchFamily="18" charset="0"/>
                <a:cs typeface="Times New Roman" pitchFamily="18" charset="0"/>
              </a:rPr>
              <a:t>вәкилләрен дә җыячаклар. </a:t>
            </a:r>
          </a:p>
          <a:p>
            <a:r>
              <a:rPr lang="tt-RU" sz="2000" dirty="0" smtClean="0">
                <a:latin typeface="Times New Roman" pitchFamily="18" charset="0"/>
                <a:cs typeface="Times New Roman" pitchFamily="18" charset="0"/>
              </a:rPr>
              <a:t>    Волонтерлар махсус уку программасын үтәчәк. </a:t>
            </a:r>
          </a:p>
          <a:p>
            <a:r>
              <a:rPr lang="tt-RU" sz="2000" dirty="0" smtClean="0">
                <a:latin typeface="Times New Roman" pitchFamily="18" charset="0"/>
                <a:cs typeface="Times New Roman" pitchFamily="18" charset="0"/>
              </a:rPr>
              <a:t>Ахырдан иң җитезләре Универсиадада булышып </a:t>
            </a:r>
          </a:p>
          <a:p>
            <a:r>
              <a:rPr lang="tt-RU" sz="2000" dirty="0" smtClean="0">
                <a:latin typeface="Times New Roman" pitchFamily="18" charset="0"/>
                <a:cs typeface="Times New Roman" pitchFamily="18" charset="0"/>
              </a:rPr>
              <a:t>уеннарны бушлау карау белән аларны бушлай ашатачаклар. Шулай итеп, волонтерлар Универсиаданың  Ачылу һәм Ябылу вакыйгасын  карый алачаклар. </a:t>
            </a:r>
            <a:endParaRPr lang="ru-RU" sz="2000" dirty="0"/>
          </a:p>
        </p:txBody>
      </p:sp>
      <p:pic>
        <p:nvPicPr>
          <p:cNvPr id="9" name="Picture 2" descr="Рисунок1"/>
          <p:cNvPicPr>
            <a:picLocks noChangeAspect="1" noChangeArrowheads="1"/>
          </p:cNvPicPr>
          <p:nvPr/>
        </p:nvPicPr>
        <p:blipFill>
          <a:blip r:embed="rId4" cstate="print"/>
          <a:srcRect/>
          <a:stretch>
            <a:fillRect/>
          </a:stretch>
        </p:blipFill>
        <p:spPr bwMode="auto">
          <a:xfrm>
            <a:off x="6444208" y="3356992"/>
            <a:ext cx="2500330" cy="2644894"/>
          </a:xfrm>
          <a:prstGeom prst="rect">
            <a:avLst/>
          </a:prstGeom>
          <a:noFill/>
          <a:ln w="9525">
            <a:noFill/>
            <a:miter lim="800000"/>
            <a:headEnd/>
            <a:tailEnd/>
          </a:ln>
          <a:effectLst>
            <a:outerShdw dist="117088" dir="2963922" algn="ctr" rotWithShape="0">
              <a:srgbClr val="808080">
                <a:alpha val="50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7236296" y="0"/>
            <a:ext cx="1907704" cy="1907704"/>
          </a:xfrm>
          <a:prstGeom prst="rect">
            <a:avLst/>
          </a:prstGeom>
          <a:noFill/>
        </p:spPr>
      </p:pic>
      <p:sp>
        <p:nvSpPr>
          <p:cNvPr id="8" name="TextBox 7"/>
          <p:cNvSpPr txBox="1"/>
          <p:nvPr/>
        </p:nvSpPr>
        <p:spPr>
          <a:xfrm>
            <a:off x="1" y="1124744"/>
            <a:ext cx="8820471" cy="369332"/>
          </a:xfrm>
          <a:prstGeom prst="rect">
            <a:avLst/>
          </a:prstGeom>
          <a:noFill/>
        </p:spPr>
        <p:txBody>
          <a:bodyPr wrap="square" rtlCol="0">
            <a:spAutoFit/>
          </a:bodyPr>
          <a:lstStyle/>
          <a:p>
            <a:r>
              <a:rPr lang="ru-RU" dirty="0" smtClean="0"/>
              <a:t> </a:t>
            </a:r>
            <a:endParaRPr lang="ru-RU" dirty="0"/>
          </a:p>
        </p:txBody>
      </p:sp>
      <p:sp>
        <p:nvSpPr>
          <p:cNvPr id="6" name="Прямоугольник 5"/>
          <p:cNvSpPr/>
          <p:nvPr/>
        </p:nvSpPr>
        <p:spPr>
          <a:xfrm>
            <a:off x="539552" y="476672"/>
            <a:ext cx="6264696" cy="646331"/>
          </a:xfrm>
          <a:prstGeom prst="rect">
            <a:avLst/>
          </a:prstGeom>
        </p:spPr>
        <p:txBody>
          <a:bodyPr wrap="square">
            <a:spAutoFit/>
          </a:bodyPr>
          <a:lstStyle/>
          <a:p>
            <a:pPr algn="ctr"/>
            <a:r>
              <a:rPr lang="tt-RU" sz="3600" b="1" dirty="0" smtClean="0">
                <a:solidFill>
                  <a:srgbClr val="7030A0"/>
                </a:solidFill>
                <a:latin typeface="Times New Roman" pitchFamily="18" charset="0"/>
                <a:cs typeface="Times New Roman" pitchFamily="18" charset="0"/>
              </a:rPr>
              <a:t>Сәлам, Универсиада – 2013!</a:t>
            </a:r>
            <a:endParaRPr lang="ru-RU" sz="3600" dirty="0">
              <a:solidFill>
                <a:srgbClr val="7030A0"/>
              </a:solidFill>
            </a:endParaRPr>
          </a:p>
        </p:txBody>
      </p:sp>
      <p:sp>
        <p:nvSpPr>
          <p:cNvPr id="7" name="Прямоугольник 6"/>
          <p:cNvSpPr/>
          <p:nvPr/>
        </p:nvSpPr>
        <p:spPr>
          <a:xfrm>
            <a:off x="683568" y="1443840"/>
            <a:ext cx="6552728" cy="2862322"/>
          </a:xfrm>
          <a:prstGeom prst="rect">
            <a:avLst/>
          </a:prstGeom>
        </p:spPr>
        <p:txBody>
          <a:bodyPr wrap="square">
            <a:spAutoFit/>
          </a:bodyPr>
          <a:lstStyle/>
          <a:p>
            <a:pPr algn="just"/>
            <a:r>
              <a:rPr lang="tt-RU" b="1" dirty="0" smtClean="0">
                <a:latin typeface="Times New Roman" pitchFamily="18" charset="0"/>
                <a:cs typeface="Times New Roman" pitchFamily="18" charset="0"/>
              </a:rPr>
              <a:t>4 категорияле волонтерлар булачак:</a:t>
            </a:r>
          </a:p>
          <a:p>
            <a:pPr marL="514350" indent="-514350" algn="just">
              <a:buAutoNum type="arabicParenR"/>
            </a:pPr>
            <a:r>
              <a:rPr lang="tt-RU" b="1" dirty="0" smtClean="0">
                <a:latin typeface="Times New Roman" pitchFamily="18" charset="0"/>
                <a:cs typeface="Times New Roman" pitchFamily="18" charset="0"/>
              </a:rPr>
              <a:t>Гомуми профил</a:t>
            </a:r>
            <a:r>
              <a:rPr lang="ru-RU" b="1" dirty="0" err="1" smtClean="0">
                <a:latin typeface="Times New Roman" pitchFamily="18" charset="0"/>
                <a:cs typeface="Times New Roman" pitchFamily="18" charset="0"/>
              </a:rPr>
              <a:t>ьле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волонтерлар</a:t>
            </a:r>
            <a:r>
              <a:rPr lang="ru-RU" b="1" dirty="0" smtClean="0">
                <a:latin typeface="Times New Roman" pitchFamily="18" charset="0"/>
                <a:cs typeface="Times New Roman" pitchFamily="18" charset="0"/>
              </a:rPr>
              <a:t> – </a:t>
            </a:r>
            <a:r>
              <a:rPr lang="tt-RU" b="1" dirty="0" smtClean="0">
                <a:latin typeface="Times New Roman" pitchFamily="18" charset="0"/>
                <a:cs typeface="Times New Roman" pitchFamily="18" charset="0"/>
              </a:rPr>
              <a:t>мәктәп укучылары, студентлар. Алар кешеләргә юнәлеш күрсәтәчәкләр.</a:t>
            </a:r>
          </a:p>
          <a:p>
            <a:pPr marL="514350" indent="-514350" algn="just">
              <a:buAutoNum type="arabicParenR"/>
            </a:pPr>
            <a:r>
              <a:rPr lang="tt-RU" b="1" dirty="0" smtClean="0">
                <a:latin typeface="Times New Roman" pitchFamily="18" charset="0"/>
                <a:cs typeface="Times New Roman" pitchFamily="18" charset="0"/>
              </a:rPr>
              <a:t>Спе</a:t>
            </a:r>
            <a:r>
              <a:rPr lang="ru-RU" b="1" dirty="0" err="1" smtClean="0">
                <a:latin typeface="Times New Roman" pitchFamily="18" charset="0"/>
                <a:cs typeface="Times New Roman" pitchFamily="18" charset="0"/>
              </a:rPr>
              <a:t>циалист</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волонтерлар</a:t>
            </a:r>
            <a:r>
              <a:rPr lang="ru-RU" b="1" dirty="0" smtClean="0">
                <a:latin typeface="Times New Roman" pitchFamily="18" charset="0"/>
                <a:cs typeface="Times New Roman" pitchFamily="18" charset="0"/>
              </a:rPr>
              <a:t> – </a:t>
            </a:r>
            <a:r>
              <a:rPr lang="ru-RU" b="1" dirty="0" err="1" smtClean="0">
                <a:latin typeface="Times New Roman" pitchFamily="18" charset="0"/>
                <a:cs typeface="Times New Roman" pitchFamily="18" charset="0"/>
              </a:rPr>
              <a:t>чит</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телне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яхшы</a:t>
            </a:r>
            <a:r>
              <a:rPr lang="ru-RU" b="1" dirty="0" smtClean="0">
                <a:latin typeface="Times New Roman" pitchFamily="18" charset="0"/>
                <a:cs typeface="Times New Roman" pitchFamily="18" charset="0"/>
              </a:rPr>
              <a:t> б</a:t>
            </a:r>
            <a:r>
              <a:rPr lang="tt-RU" b="1" dirty="0" smtClean="0">
                <a:latin typeface="Times New Roman" pitchFamily="18" charset="0"/>
                <a:cs typeface="Times New Roman" pitchFamily="18" charset="0"/>
              </a:rPr>
              <a:t>елүчеләр, тәрҗемәчеләр, меди</a:t>
            </a:r>
            <a:r>
              <a:rPr lang="ru-RU" b="1" dirty="0" err="1" smtClean="0">
                <a:latin typeface="Times New Roman" pitchFamily="18" charset="0"/>
                <a:cs typeface="Times New Roman" pitchFamily="18" charset="0"/>
              </a:rPr>
              <a:t>цина</a:t>
            </a:r>
            <a:r>
              <a:rPr lang="ru-RU" b="1" dirty="0" smtClean="0">
                <a:latin typeface="Times New Roman" pitchFamily="18" charset="0"/>
                <a:cs typeface="Times New Roman" pitchFamily="18" charset="0"/>
              </a:rPr>
              <a:t> персоналы. </a:t>
            </a:r>
            <a:r>
              <a:rPr lang="ru-RU" b="1" dirty="0" err="1" smtClean="0">
                <a:latin typeface="Times New Roman" pitchFamily="18" charset="0"/>
                <a:cs typeface="Times New Roman" pitchFamily="18" charset="0"/>
              </a:rPr>
              <a:t>Үз өлкәләре буенча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эшләрләр.</a:t>
            </a:r>
            <a:r>
              <a:rPr lang="ru-RU" b="1" dirty="0" smtClean="0">
                <a:latin typeface="Times New Roman" pitchFamily="18" charset="0"/>
                <a:cs typeface="Times New Roman" pitchFamily="18" charset="0"/>
              </a:rPr>
              <a:t> </a:t>
            </a:r>
          </a:p>
          <a:p>
            <a:pPr marL="514350" indent="-514350" algn="just">
              <a:buAutoNum type="arabicParenR"/>
            </a:pPr>
            <a:r>
              <a:rPr lang="tt-RU" b="1" dirty="0" smtClean="0">
                <a:latin typeface="Times New Roman" pitchFamily="18" charset="0"/>
                <a:cs typeface="Times New Roman" pitchFamily="18" charset="0"/>
              </a:rPr>
              <a:t>Спортчы волонтерлар – спорт ярышларын уздырырга булышачаклар. </a:t>
            </a:r>
          </a:p>
          <a:p>
            <a:pPr marL="514350" indent="-514350" algn="just">
              <a:buAutoNum type="arabicParenR"/>
            </a:pPr>
            <a:r>
              <a:rPr lang="tt-RU" b="1" dirty="0" smtClean="0">
                <a:latin typeface="Times New Roman" pitchFamily="18" charset="0"/>
                <a:cs typeface="Times New Roman" pitchFamily="18" charset="0"/>
              </a:rPr>
              <a:t>Шәһәр волонтерлары -  теге яки бу об</a:t>
            </a:r>
            <a:r>
              <a:rPr lang="ru-RU" b="1" dirty="0" err="1" smtClean="0">
                <a:latin typeface="Times New Roman" pitchFamily="18" charset="0"/>
                <a:cs typeface="Times New Roman" pitchFamily="18" charset="0"/>
              </a:rPr>
              <a:t>ъектны</a:t>
            </a:r>
            <a:r>
              <a:rPr lang="ru-RU" b="1" dirty="0" smtClean="0">
                <a:latin typeface="Times New Roman" pitchFamily="18" charset="0"/>
                <a:cs typeface="Times New Roman" pitchFamily="18" charset="0"/>
              </a:rPr>
              <a:t> </a:t>
            </a:r>
            <a:r>
              <a:rPr lang="tt-RU" b="1" dirty="0" smtClean="0">
                <a:latin typeface="Times New Roman" pitchFamily="18" charset="0"/>
                <a:cs typeface="Times New Roman" pitchFamily="18" charset="0"/>
              </a:rPr>
              <a:t>табуда булышачаклар.  </a:t>
            </a:r>
            <a:endParaRPr lang="ru-RU" b="1" dirty="0">
              <a:latin typeface="Times New Roman" pitchFamily="18" charset="0"/>
              <a:cs typeface="Times New Roman" pitchFamily="18" charset="0"/>
            </a:endParaRPr>
          </a:p>
        </p:txBody>
      </p:sp>
      <p:sp>
        <p:nvSpPr>
          <p:cNvPr id="21505" name="Rectangle 1"/>
          <p:cNvSpPr>
            <a:spLocks noChangeArrowheads="1"/>
          </p:cNvSpPr>
          <p:nvPr/>
        </p:nvSpPr>
        <p:spPr bwMode="auto">
          <a:xfrm>
            <a:off x="755576" y="4809301"/>
            <a:ext cx="7632848" cy="169277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FF0000"/>
                </a:solidFill>
                <a:effectLst/>
                <a:latin typeface="Times New Roman" pitchFamily="18" charset="0"/>
                <a:cs typeface="Times New Roman" pitchFamily="18" charset="0"/>
              </a:rPr>
              <a:t>Мәктәп волонтерлары</a:t>
            </a: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a:t>
            </a: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Фриц Татьяна Юрьевна,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Галиахметова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Альмира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Фердинантовна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Исмаилова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Люция</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Исраиловна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Николенко</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Елена Александровна, Харитонова Александра Игоревна, Алла Владимировна,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Алешева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Сабина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Сафина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Әдилә</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Сөлейманов Самат</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Шубина Мария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һ</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.б.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7236296" y="0"/>
            <a:ext cx="1907704" cy="1907704"/>
          </a:xfrm>
          <a:prstGeom prst="rect">
            <a:avLst/>
          </a:prstGeom>
          <a:noFill/>
        </p:spPr>
      </p:pic>
      <p:pic>
        <p:nvPicPr>
          <p:cNvPr id="6" name="Рисунок 5" descr="8sina.jpg"/>
          <p:cNvPicPr>
            <a:picLocks noChangeAspect="1"/>
          </p:cNvPicPr>
          <p:nvPr/>
        </p:nvPicPr>
        <p:blipFill>
          <a:blip r:embed="rId4" cstate="print"/>
          <a:stretch>
            <a:fillRect/>
          </a:stretch>
        </p:blipFill>
        <p:spPr>
          <a:xfrm>
            <a:off x="179512" y="3717032"/>
            <a:ext cx="8568952" cy="2952328"/>
          </a:xfrm>
          <a:prstGeom prst="rect">
            <a:avLst/>
          </a:prstGeom>
        </p:spPr>
      </p:pic>
      <p:sp>
        <p:nvSpPr>
          <p:cNvPr id="8" name="Прямоугольник 7"/>
          <p:cNvSpPr/>
          <p:nvPr/>
        </p:nvSpPr>
        <p:spPr>
          <a:xfrm>
            <a:off x="323528" y="332656"/>
            <a:ext cx="8424936" cy="3539430"/>
          </a:xfrm>
          <a:prstGeom prst="rect">
            <a:avLst/>
          </a:prstGeom>
        </p:spPr>
        <p:txBody>
          <a:bodyPr wrap="square">
            <a:spAutoFit/>
          </a:bodyPr>
          <a:lstStyle/>
          <a:p>
            <a:pPr algn="ctr"/>
            <a:r>
              <a:rPr lang="ru-RU" sz="2400" b="1" dirty="0" err="1" smtClean="0">
                <a:latin typeface="Times New Roman" pitchFamily="18" charset="0"/>
                <a:cs typeface="Times New Roman" pitchFamily="18" charset="0"/>
              </a:rPr>
              <a:t>Укучылар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Универсиаданы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каршыларга</a:t>
            </a:r>
            <a:r>
              <a:rPr lang="ru-RU" sz="2400" b="1" dirty="0" smtClean="0">
                <a:latin typeface="Times New Roman" pitchFamily="18" charset="0"/>
                <a:cs typeface="Times New Roman" pitchFamily="18" charset="0"/>
              </a:rPr>
              <a:t> </a:t>
            </a:r>
            <a:r>
              <a:rPr lang="tt-RU" sz="2400" b="1" dirty="0" smtClean="0">
                <a:latin typeface="Times New Roman" pitchFamily="18" charset="0"/>
                <a:cs typeface="Times New Roman" pitchFamily="18" charset="0"/>
              </a:rPr>
              <a:t>әзерләнәләр!</a:t>
            </a:r>
            <a:endParaRPr lang="ru-RU" sz="2400" b="1" dirty="0" smtClean="0">
              <a:latin typeface="Times New Roman" pitchFamily="18" charset="0"/>
              <a:cs typeface="Times New Roman" pitchFamily="18" charset="0"/>
            </a:endParaRPr>
          </a:p>
          <a:p>
            <a:r>
              <a:rPr lang="tt-RU" sz="2000" dirty="0" smtClean="0">
                <a:latin typeface="Times New Roman" pitchFamily="18" charset="0"/>
                <a:cs typeface="Times New Roman" pitchFamily="18" charset="0"/>
              </a:rPr>
              <a:t>     29 нчы ноябрьдә 7 нче сыйныф укучылары арасында </a:t>
            </a:r>
          </a:p>
          <a:p>
            <a:r>
              <a:rPr lang="tt-RU" sz="2000" dirty="0" smtClean="0">
                <a:latin typeface="Times New Roman" pitchFamily="18" charset="0"/>
                <a:cs typeface="Times New Roman" pitchFamily="18" charset="0"/>
              </a:rPr>
              <a:t>спорт ярышлары булды. Нәтиҗәләр: 7 э – I; 7 а-II; 7 г – III; 7м – IV. </a:t>
            </a:r>
            <a:endParaRPr lang="ru-RU" sz="2000" dirty="0" smtClean="0">
              <a:latin typeface="Times New Roman" pitchFamily="18" charset="0"/>
              <a:cs typeface="Times New Roman" pitchFamily="18" charset="0"/>
            </a:endParaRPr>
          </a:p>
          <a:p>
            <a:r>
              <a:rPr lang="tt-RU" sz="2000" dirty="0" smtClean="0">
                <a:latin typeface="Times New Roman" pitchFamily="18" charset="0"/>
                <a:cs typeface="Times New Roman" pitchFamily="18" charset="0"/>
              </a:rPr>
              <a:t>      Уеннар бик кызыклы һәм мавыктыргыч булды. Әле бер </a:t>
            </a:r>
          </a:p>
          <a:p>
            <a:r>
              <a:rPr lang="tt-RU" sz="2000" dirty="0" smtClean="0">
                <a:latin typeface="Times New Roman" pitchFamily="18" charset="0"/>
                <a:cs typeface="Times New Roman" pitchFamily="18" charset="0"/>
              </a:rPr>
              <a:t>сыйныф, әле икенче сыйныф укучылары алга чыкты. Төрле ярышларда</a:t>
            </a:r>
          </a:p>
          <a:p>
            <a:r>
              <a:rPr lang="tt-RU" sz="2000" dirty="0" smtClean="0">
                <a:latin typeface="Times New Roman" pitchFamily="18" charset="0"/>
                <a:cs typeface="Times New Roman" pitchFamily="18" charset="0"/>
              </a:rPr>
              <a:t> кызыклы күренешләр дә булды: бигрәк тә “гусеница» - җир суалчанын</a:t>
            </a:r>
          </a:p>
          <a:p>
            <a:r>
              <a:rPr lang="tt-RU" sz="2000" dirty="0" smtClean="0">
                <a:latin typeface="Times New Roman" pitchFamily="18" charset="0"/>
                <a:cs typeface="Times New Roman" pitchFamily="18" charset="0"/>
              </a:rPr>
              <a:t> уйнаганда. “Арбуз” уенын бик кызык итеп оештырылган иде.</a:t>
            </a:r>
          </a:p>
          <a:p>
            <a:r>
              <a:rPr lang="tt-RU" sz="2000" dirty="0" smtClean="0">
                <a:latin typeface="Times New Roman" pitchFamily="18" charset="0"/>
                <a:cs typeface="Times New Roman" pitchFamily="18" charset="0"/>
              </a:rPr>
              <a:t>  Шулай күңелле үтә безнең спорт ярышлары. </a:t>
            </a:r>
          </a:p>
          <a:p>
            <a:pPr algn="r"/>
            <a:r>
              <a:rPr lang="tt-RU" sz="2000" b="1" dirty="0" smtClean="0">
                <a:latin typeface="Times New Roman" pitchFamily="18" charset="0"/>
                <a:cs typeface="Times New Roman" pitchFamily="18" charset="0"/>
              </a:rPr>
              <a:t>Дамир Кәримов </a:t>
            </a:r>
          </a:p>
          <a:p>
            <a:pPr algn="r"/>
            <a:r>
              <a:rPr lang="tt-RU" sz="2000" b="1" dirty="0" smtClean="0">
                <a:latin typeface="Times New Roman" pitchFamily="18" charset="0"/>
                <a:cs typeface="Times New Roman" pitchFamily="18" charset="0"/>
              </a:rPr>
              <a:t>11 нче В сыйныфы укучысы </a:t>
            </a:r>
          </a:p>
          <a:p>
            <a:endParaRPr lang="ru-RU"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5" name="Прямоугольник 4"/>
          <p:cNvSpPr/>
          <p:nvPr/>
        </p:nvSpPr>
        <p:spPr>
          <a:xfrm>
            <a:off x="428596" y="642918"/>
            <a:ext cx="6000792" cy="923330"/>
          </a:xfrm>
          <a:prstGeom prst="rect">
            <a:avLst/>
          </a:prstGeom>
        </p:spPr>
        <p:txBody>
          <a:bodyPr wrap="square">
            <a:spAutoFit/>
          </a:bodyPr>
          <a:lstStyle/>
          <a:p>
            <a:pPr algn="just"/>
            <a:r>
              <a:rPr lang="tt-RU" sz="5400" b="1" dirty="0" smtClean="0">
                <a:solidFill>
                  <a:srgbClr val="7030A0"/>
                </a:solidFill>
                <a:latin typeface="Times New Roman" pitchFamily="18" charset="0"/>
                <a:cs typeface="Times New Roman" pitchFamily="18" charset="0"/>
              </a:rPr>
              <a:t>Илһам канатында</a:t>
            </a:r>
            <a:endParaRPr lang="ru-RU" sz="5400" dirty="0">
              <a:solidFill>
                <a:srgbClr val="7030A0"/>
              </a:solidFill>
            </a:endParaRPr>
          </a:p>
        </p:txBody>
      </p:sp>
      <p:sp>
        <p:nvSpPr>
          <p:cNvPr id="6" name="Прямоугольник 5"/>
          <p:cNvSpPr/>
          <p:nvPr/>
        </p:nvSpPr>
        <p:spPr>
          <a:xfrm>
            <a:off x="2000232" y="2071678"/>
            <a:ext cx="5357849" cy="523220"/>
          </a:xfrm>
          <a:prstGeom prst="rect">
            <a:avLst/>
          </a:prstGeom>
        </p:spPr>
        <p:txBody>
          <a:bodyPr wrap="square">
            <a:spAutoFit/>
          </a:bodyPr>
          <a:lstStyle/>
          <a:p>
            <a:r>
              <a:rPr lang="tt-RU" sz="2800" b="1" dirty="0" smtClean="0">
                <a:solidFill>
                  <a:srgbClr val="7030A0"/>
                </a:solidFill>
                <a:latin typeface="Times New Roman" pitchFamily="18" charset="0"/>
                <a:cs typeface="Times New Roman" pitchFamily="18" charset="0"/>
              </a:rPr>
              <a:t>Мөхәррир: Радик Идрисов</a:t>
            </a:r>
            <a:endParaRPr lang="ru-RU" sz="2800" b="1" dirty="0" smtClean="0">
              <a:solidFill>
                <a:srgbClr val="7030A0"/>
              </a:solidFill>
              <a:latin typeface="Times New Roman" pitchFamily="18" charset="0"/>
              <a:cs typeface="Times New Roman" pitchFamily="18" charset="0"/>
            </a:endParaRPr>
          </a:p>
        </p:txBody>
      </p:sp>
      <p:pic>
        <p:nvPicPr>
          <p:cNvPr id="2050" name="Picture 2" descr="C:\Users\11\Desktop\новый год\1324380523_children_reading.jpg"/>
          <p:cNvPicPr>
            <a:picLocks noChangeAspect="1" noChangeArrowheads="1"/>
          </p:cNvPicPr>
          <p:nvPr/>
        </p:nvPicPr>
        <p:blipFill>
          <a:blip r:embed="rId4" cstate="print"/>
          <a:srcRect/>
          <a:stretch>
            <a:fillRect/>
          </a:stretch>
        </p:blipFill>
        <p:spPr bwMode="auto">
          <a:xfrm>
            <a:off x="3929058" y="3714752"/>
            <a:ext cx="4963653" cy="2857520"/>
          </a:xfrm>
          <a:prstGeom prst="rect">
            <a:avLst/>
          </a:prstGeom>
          <a:noFill/>
        </p:spPr>
      </p:pic>
      <p:sp>
        <p:nvSpPr>
          <p:cNvPr id="7" name="Волна 6"/>
          <p:cNvSpPr/>
          <p:nvPr/>
        </p:nvSpPr>
        <p:spPr>
          <a:xfrm>
            <a:off x="428596" y="4214818"/>
            <a:ext cx="3286148" cy="234316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smtClean="0">
                <a:solidFill>
                  <a:schemeClr val="tx1"/>
                </a:solidFill>
                <a:latin typeface="Times New Roman" pitchFamily="18" charset="0"/>
                <a:cs typeface="Times New Roman" pitchFamily="18" charset="0"/>
              </a:rPr>
              <a:t>Язуга</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осталык</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тиз</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генә килми</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Кайвакыт</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сабыр</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көтергә дә, күп итеп</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китаплар</a:t>
            </a:r>
            <a:r>
              <a:rPr lang="ru-RU" sz="2000" b="1" dirty="0" smtClean="0">
                <a:solidFill>
                  <a:schemeClr val="tx1"/>
                </a:solidFill>
                <a:latin typeface="Times New Roman" pitchFamily="18" charset="0"/>
                <a:cs typeface="Times New Roman" pitchFamily="18" charset="0"/>
              </a:rPr>
              <a:t> да </a:t>
            </a:r>
            <a:r>
              <a:rPr lang="ru-RU" sz="2000" b="1" dirty="0" err="1" smtClean="0">
                <a:solidFill>
                  <a:schemeClr val="tx1"/>
                </a:solidFill>
                <a:latin typeface="Times New Roman" pitchFamily="18" charset="0"/>
                <a:cs typeface="Times New Roman" pitchFamily="18" charset="0"/>
              </a:rPr>
              <a:t>укырга</a:t>
            </a:r>
            <a:r>
              <a:rPr lang="ru-RU" sz="2000" b="1" dirty="0" smtClean="0">
                <a:solidFill>
                  <a:schemeClr val="tx1"/>
                </a:solidFill>
                <a:latin typeface="Times New Roman" pitchFamily="18" charset="0"/>
                <a:cs typeface="Times New Roman" pitchFamily="18" charset="0"/>
              </a:rPr>
              <a:t> туры </a:t>
            </a:r>
            <a:r>
              <a:rPr lang="ru-RU" sz="2000" b="1" dirty="0" err="1" smtClean="0">
                <a:solidFill>
                  <a:schemeClr val="tx1"/>
                </a:solidFill>
                <a:latin typeface="Times New Roman" pitchFamily="18" charset="0"/>
                <a:cs typeface="Times New Roman" pitchFamily="18" charset="0"/>
              </a:rPr>
              <a:t>килә </a:t>
            </a:r>
            <a:r>
              <a:rPr lang="ru-RU" sz="2000" b="1" dirty="0" smtClean="0">
                <a:solidFill>
                  <a:schemeClr val="tx1"/>
                </a:solidFill>
                <a:latin typeface="Times New Roman" pitchFamily="18" charset="0"/>
                <a:cs typeface="Times New Roman" pitchFamily="18" charset="0"/>
              </a:rPr>
              <a:t>…. </a:t>
            </a:r>
            <a:endParaRPr lang="ru-RU"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C:\Users\11\Desktop\новый год\1266877087_album-1.jpg"/>
          <p:cNvPicPr>
            <a:picLocks noChangeAspect="1" noChangeArrowheads="1"/>
          </p:cNvPicPr>
          <p:nvPr/>
        </p:nvPicPr>
        <p:blipFill>
          <a:blip r:embed="rId3" cstate="print"/>
          <a:srcRect/>
          <a:stretch>
            <a:fillRect/>
          </a:stretch>
        </p:blipFill>
        <p:spPr bwMode="auto">
          <a:xfrm>
            <a:off x="428596" y="714356"/>
            <a:ext cx="8072494" cy="5572164"/>
          </a:xfrm>
          <a:prstGeom prst="rect">
            <a:avLst/>
          </a:prstGeom>
          <a:noFill/>
        </p:spPr>
      </p:pic>
      <p:pic>
        <p:nvPicPr>
          <p:cNvPr id="5" name="Picture 3" descr="C:\Users\11\Desktop\новый год\chasi150.png"/>
          <p:cNvPicPr>
            <a:picLocks noChangeAspect="1" noChangeArrowheads="1"/>
          </p:cNvPicPr>
          <p:nvPr/>
        </p:nvPicPr>
        <p:blipFill>
          <a:blip r:embed="rId4" cstate="print"/>
          <a:srcRect/>
          <a:stretch>
            <a:fillRect/>
          </a:stretch>
        </p:blipFill>
        <p:spPr bwMode="auto">
          <a:xfrm>
            <a:off x="6915136" y="0"/>
            <a:ext cx="2228864" cy="2228864"/>
          </a:xfrm>
          <a:prstGeom prst="rect">
            <a:avLst/>
          </a:prstGeom>
          <a:noFill/>
        </p:spPr>
      </p:pic>
      <p:sp>
        <p:nvSpPr>
          <p:cNvPr id="6" name="Прямоугольник 5"/>
          <p:cNvSpPr/>
          <p:nvPr/>
        </p:nvSpPr>
        <p:spPr>
          <a:xfrm>
            <a:off x="1214414" y="2357430"/>
            <a:ext cx="3000396" cy="2246769"/>
          </a:xfrm>
          <a:prstGeom prst="rect">
            <a:avLst/>
          </a:prstGeom>
        </p:spPr>
        <p:txBody>
          <a:bodyPr wrap="square">
            <a:spAutoFit/>
          </a:bodyPr>
          <a:lstStyle/>
          <a:p>
            <a:r>
              <a:rPr lang="ru-RU" sz="2000" b="1" i="1" dirty="0" err="1" smtClean="0">
                <a:latin typeface="Times New Roman" pitchFamily="18" charset="0"/>
                <a:cs typeface="Times New Roman" pitchFamily="18" charset="0"/>
              </a:rPr>
              <a:t>Күпме шатлык</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булыр</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күпме бәхет,</a:t>
            </a:r>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Күпме туйлар</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булыр</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бу</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елда</a:t>
            </a:r>
            <a:r>
              <a:rPr lang="ru-RU" sz="2000" b="1" i="1" dirty="0" smtClean="0">
                <a:latin typeface="Times New Roman" pitchFamily="18" charset="0"/>
                <a:cs typeface="Times New Roman" pitchFamily="18" charset="0"/>
              </a:rPr>
              <a:t>.</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Яңа елның якты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мизгелләре</a:t>
            </a:r>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Истәлеккә мәңге </a:t>
            </a:r>
            <a:r>
              <a:rPr lang="ru-RU" sz="2000" b="1" i="1" dirty="0" smtClean="0">
                <a:latin typeface="Times New Roman" pitchFamily="18" charset="0"/>
                <a:cs typeface="Times New Roman" pitchFamily="18" charset="0"/>
              </a:rPr>
              <a:t>уела!</a:t>
            </a:r>
            <a:endParaRPr lang="ru-RU" sz="2000" b="1" i="1" dirty="0">
              <a:latin typeface="Times New Roman" pitchFamily="18" charset="0"/>
              <a:cs typeface="Times New Roman" pitchFamily="18" charset="0"/>
            </a:endParaRPr>
          </a:p>
        </p:txBody>
      </p:sp>
      <p:sp>
        <p:nvSpPr>
          <p:cNvPr id="7" name="Прямоугольник 6"/>
          <p:cNvSpPr/>
          <p:nvPr/>
        </p:nvSpPr>
        <p:spPr>
          <a:xfrm>
            <a:off x="4429124" y="1357298"/>
            <a:ext cx="3000396" cy="2554545"/>
          </a:xfrm>
          <a:prstGeom prst="rect">
            <a:avLst/>
          </a:prstGeom>
        </p:spPr>
        <p:txBody>
          <a:bodyPr wrap="square">
            <a:spAutoFit/>
          </a:bodyPr>
          <a:lstStyle/>
          <a:p>
            <a:r>
              <a:rPr lang="ru-RU" sz="2000" b="1" i="1" dirty="0" err="1" smtClean="0">
                <a:latin typeface="Times New Roman" pitchFamily="18" charset="0"/>
                <a:cs typeface="Times New Roman" pitchFamily="18" charset="0"/>
              </a:rPr>
              <a:t>Чыршы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тирәсендә, түгәрәктә</a:t>
            </a:r>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Бөтерелә көлеп, шат</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парлар</a:t>
            </a:r>
            <a:r>
              <a:rPr lang="ru-RU" sz="2000" b="1" i="1" dirty="0" smtClean="0">
                <a:latin typeface="Times New Roman" pitchFamily="18" charset="0"/>
                <a:cs typeface="Times New Roman" pitchFamily="18" charset="0"/>
              </a:rPr>
              <a:t>,</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Керфек</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очларына</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кунып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эри</a:t>
            </a:r>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i="1" dirty="0" err="1" smtClean="0">
                <a:latin typeface="Times New Roman" pitchFamily="18" charset="0"/>
                <a:cs typeface="Times New Roman" pitchFamily="18" charset="0"/>
              </a:rPr>
              <a:t>Күбәләктәй яуган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ак</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карлар</a:t>
            </a:r>
            <a:endParaRPr lang="ru-RU" sz="20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pic>
        <p:nvPicPr>
          <p:cNvPr id="3074" name="Picture 2" descr="C:\Users\11\Desktop\новый год\76328212395310.jpg"/>
          <p:cNvPicPr>
            <a:picLocks noChangeAspect="1" noChangeArrowheads="1"/>
          </p:cNvPicPr>
          <p:nvPr/>
        </p:nvPicPr>
        <p:blipFill>
          <a:blip r:embed="rId4" cstate="print"/>
          <a:srcRect/>
          <a:stretch>
            <a:fillRect/>
          </a:stretch>
        </p:blipFill>
        <p:spPr bwMode="auto">
          <a:xfrm>
            <a:off x="251520" y="4481736"/>
            <a:ext cx="4000529" cy="2376264"/>
          </a:xfrm>
          <a:prstGeom prst="rect">
            <a:avLst/>
          </a:prstGeom>
          <a:noFill/>
        </p:spPr>
      </p:pic>
      <p:sp>
        <p:nvSpPr>
          <p:cNvPr id="5" name="Прямоугольник 4"/>
          <p:cNvSpPr/>
          <p:nvPr/>
        </p:nvSpPr>
        <p:spPr>
          <a:xfrm>
            <a:off x="4499992" y="4941168"/>
            <a:ext cx="4644008" cy="1754326"/>
          </a:xfrm>
          <a:prstGeom prst="rect">
            <a:avLst/>
          </a:prstGeom>
        </p:spPr>
        <p:txBody>
          <a:bodyPr wrap="square">
            <a:spAutoFit/>
          </a:bodyPr>
          <a:lstStyle/>
          <a:p>
            <a:r>
              <a:rPr lang="ru-RU" b="1" i="1" dirty="0" err="1" smtClean="0">
                <a:latin typeface="Times New Roman" pitchFamily="18" charset="0"/>
                <a:cs typeface="Times New Roman" pitchFamily="18" charset="0"/>
              </a:rPr>
              <a:t>Ак</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бураннар</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белән бөтерелеп,</a:t>
            </a: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r>
              <a:rPr lang="ru-RU" b="1" i="1" dirty="0" err="1" smtClean="0">
                <a:latin typeface="Times New Roman" pitchFamily="18" charset="0"/>
                <a:cs typeface="Times New Roman" pitchFamily="18" charset="0"/>
              </a:rPr>
              <a:t>Җир өстенә килә Яңа </a:t>
            </a:r>
            <a:r>
              <a:rPr lang="ru-RU" b="1" i="1" dirty="0" smtClean="0">
                <a:latin typeface="Times New Roman" pitchFamily="18" charset="0"/>
                <a:cs typeface="Times New Roman" pitchFamily="18" charset="0"/>
              </a:rPr>
              <a:t>ел,</a:t>
            </a:r>
            <a:br>
              <a:rPr lang="ru-RU" b="1" i="1" dirty="0" smtClean="0">
                <a:latin typeface="Times New Roman" pitchFamily="18" charset="0"/>
                <a:cs typeface="Times New Roman" pitchFamily="18" charset="0"/>
              </a:rPr>
            </a:br>
            <a:r>
              <a:rPr lang="ru-RU" b="1" i="1" dirty="0" err="1" smtClean="0">
                <a:latin typeface="Times New Roman" pitchFamily="18" charset="0"/>
                <a:cs typeface="Times New Roman" pitchFamily="18" charset="0"/>
              </a:rPr>
              <a:t>Ак</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җәймәгә басып</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шыгыр-шыгыр</a:t>
            </a:r>
            <a:r>
              <a:rPr lang="ru-RU" b="1" i="1" dirty="0" smtClean="0">
                <a:latin typeface="Times New Roman" pitchFamily="18" charset="0"/>
                <a:cs typeface="Times New Roman" pitchFamily="18" charset="0"/>
              </a:rPr>
              <a:t>,</a:t>
            </a:r>
          </a:p>
          <a:p>
            <a:r>
              <a:rPr lang="ru-RU" b="1" i="1" dirty="0" err="1" smtClean="0">
                <a:latin typeface="Times New Roman" pitchFamily="18" charset="0"/>
                <a:cs typeface="Times New Roman" pitchFamily="18" charset="0"/>
              </a:rPr>
              <a:t>Салмак</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кына</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атлап</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килә </a:t>
            </a:r>
            <a:r>
              <a:rPr lang="ru-RU" b="1" i="1" dirty="0" smtClean="0">
                <a:latin typeface="Times New Roman" pitchFamily="18" charset="0"/>
                <a:cs typeface="Times New Roman" pitchFamily="18" charset="0"/>
              </a:rPr>
              <a:t>ул.</a:t>
            </a:r>
          </a:p>
          <a:p>
            <a:pPr algn="r"/>
            <a:r>
              <a:rPr lang="ru-RU" b="1" i="1" dirty="0" smtClean="0">
                <a:latin typeface="Times New Roman" pitchFamily="18" charset="0"/>
                <a:cs typeface="Times New Roman" pitchFamily="18" charset="0"/>
              </a:rPr>
              <a:t> Шамиль </a:t>
            </a:r>
            <a:r>
              <a:rPr lang="ru-RU" b="1" i="1" dirty="0" err="1" smtClean="0">
                <a:latin typeface="Times New Roman" pitchFamily="18" charset="0"/>
                <a:cs typeface="Times New Roman" pitchFamily="18" charset="0"/>
              </a:rPr>
              <a:t>Габидуллин</a:t>
            </a:r>
            <a:r>
              <a:rPr lang="ru-RU" b="1" i="1" dirty="0" smtClean="0">
                <a:latin typeface="Times New Roman" pitchFamily="18" charset="0"/>
                <a:cs typeface="Times New Roman" pitchFamily="18" charset="0"/>
              </a:rPr>
              <a:t> </a:t>
            </a:r>
          </a:p>
          <a:p>
            <a:pPr algn="r"/>
            <a:r>
              <a:rPr lang="ru-RU" b="1" i="1" dirty="0" smtClean="0">
                <a:latin typeface="Times New Roman" pitchFamily="18" charset="0"/>
                <a:cs typeface="Times New Roman" pitchFamily="18" charset="0"/>
              </a:rPr>
              <a:t>5 А </a:t>
            </a:r>
            <a:r>
              <a:rPr lang="ru-RU" b="1" i="1" dirty="0" err="1" smtClean="0">
                <a:latin typeface="Times New Roman" pitchFamily="18" charset="0"/>
                <a:cs typeface="Times New Roman" pitchFamily="18" charset="0"/>
              </a:rPr>
              <a:t>сыйныф</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укучысы</a:t>
            </a:r>
            <a:r>
              <a:rPr lang="ru-RU" b="1" i="1" dirty="0" smtClean="0">
                <a:latin typeface="Times New Roman" pitchFamily="18" charset="0"/>
                <a:cs typeface="Times New Roman" pitchFamily="18" charset="0"/>
              </a:rPr>
              <a:t>  </a:t>
            </a:r>
            <a:endParaRPr lang="ru-RU" b="1" i="1" dirty="0">
              <a:latin typeface="Times New Roman" pitchFamily="18" charset="0"/>
              <a:cs typeface="Times New Roman" pitchFamily="18" charset="0"/>
            </a:endParaRPr>
          </a:p>
        </p:txBody>
      </p:sp>
      <p:sp>
        <p:nvSpPr>
          <p:cNvPr id="14" name="TextBox 13"/>
          <p:cNvSpPr txBox="1"/>
          <p:nvPr/>
        </p:nvSpPr>
        <p:spPr>
          <a:xfrm>
            <a:off x="251520" y="188640"/>
            <a:ext cx="8640960" cy="5232202"/>
          </a:xfrm>
          <a:prstGeom prst="rect">
            <a:avLst/>
          </a:prstGeom>
          <a:noFill/>
        </p:spPr>
        <p:txBody>
          <a:bodyPr wrap="square" rtlCol="0">
            <a:spAutoFit/>
          </a:bodyPr>
          <a:lstStyle/>
          <a:p>
            <a:pPr algn="ctr"/>
            <a:r>
              <a:rPr lang="tt-RU" sz="1600" b="1" dirty="0" smtClean="0">
                <a:latin typeface="Times New Roman" pitchFamily="18" charset="0"/>
                <a:cs typeface="Times New Roman" pitchFamily="18" charset="0"/>
              </a:rPr>
              <a:t>Кар нинди була?</a:t>
            </a:r>
            <a:endParaRPr lang="ru-RU" sz="1600" dirty="0" smtClean="0">
              <a:latin typeface="Times New Roman" pitchFamily="18" charset="0"/>
              <a:cs typeface="Times New Roman" pitchFamily="18" charset="0"/>
            </a:endParaRPr>
          </a:p>
          <a:p>
            <a:pPr algn="ctr"/>
            <a:r>
              <a:rPr lang="tt-RU" sz="1600" b="1" dirty="0" smtClean="0">
                <a:latin typeface="Times New Roman" pitchFamily="18" charset="0"/>
                <a:cs typeface="Times New Roman" pitchFamily="18" charset="0"/>
              </a:rPr>
              <a:t>Әкият</a:t>
            </a:r>
            <a:endParaRPr lang="ru-RU" sz="1600" dirty="0" smtClean="0">
              <a:latin typeface="Times New Roman" pitchFamily="18" charset="0"/>
              <a:cs typeface="Times New Roman" pitchFamily="18" charset="0"/>
            </a:endParaRPr>
          </a:p>
          <a:p>
            <a:pPr algn="just"/>
            <a:r>
              <a:rPr lang="tt-RU" b="1" dirty="0" smtClean="0"/>
              <a:t>	</a:t>
            </a:r>
            <a:r>
              <a:rPr lang="tt-RU" sz="1400" dirty="0" smtClean="0">
                <a:latin typeface="Times New Roman" pitchFamily="18" charset="0"/>
                <a:cs typeface="Times New Roman" pitchFamily="18" charset="0"/>
              </a:rPr>
              <a:t>Урманда бик кызыксынучан  бер Куян баласы </a:t>
            </a:r>
          </a:p>
          <a:p>
            <a:pPr algn="just"/>
            <a:r>
              <a:rPr lang="tt-RU" sz="1400" dirty="0" smtClean="0">
                <a:latin typeface="Times New Roman" pitchFamily="18" charset="0"/>
                <a:cs typeface="Times New Roman" pitchFamily="18" charset="0"/>
              </a:rPr>
              <a:t>яшәгән. Ул җылы җәй көнендә туган, ә кыш кергәндә әле бәләкәй булган. Шулай булгач, ул кышның ни икәнен</a:t>
            </a:r>
          </a:p>
          <a:p>
            <a:pPr algn="just"/>
            <a:r>
              <a:rPr lang="tt-RU" sz="1400" dirty="0" smtClean="0">
                <a:latin typeface="Times New Roman" pitchFamily="18" charset="0"/>
                <a:cs typeface="Times New Roman" pitchFamily="18" charset="0"/>
              </a:rPr>
              <a:t> дә белмәгән. Карт куяннар аңа күп нәрсәләр сөйләгәннәр, өйрәткәннәр, ә Куян баласы яртысын аңламаган. Бик бәләкәй булган әле ул.</a:t>
            </a:r>
          </a:p>
          <a:p>
            <a:pPr algn="just"/>
            <a:r>
              <a:rPr lang="tt-RU" sz="1400" dirty="0" smtClean="0">
                <a:latin typeface="Times New Roman" pitchFamily="18" charset="0"/>
                <a:cs typeface="Times New Roman" pitchFamily="18" charset="0"/>
              </a:rPr>
              <a:t>       Барысы да шул турыды сөйләгәч, Куян баласы кар яуганны бик көткән.</a:t>
            </a:r>
          </a:p>
          <a:p>
            <a:pPr algn="just"/>
            <a:r>
              <a:rPr lang="tt-RU" sz="1400" dirty="0" smtClean="0">
                <a:latin typeface="Times New Roman" pitchFamily="18" charset="0"/>
                <a:cs typeface="Times New Roman" pitchFamily="18" charset="0"/>
              </a:rPr>
              <a:t> Кар нинди була икән соң ул? Бик йомшак була диләр, койрык кебек микәнни? Салкын да була диләр, әллә ул тау асты чишмәсе кебек микән?Бәлки, ул кишер кебек баллыдыр, татлыдыр? Шыгырдап тора, дип тә </a:t>
            </a:r>
          </a:p>
          <a:p>
            <a:pPr algn="just"/>
            <a:r>
              <a:rPr lang="tt-RU" sz="1400" dirty="0" smtClean="0">
                <a:latin typeface="Times New Roman" pitchFamily="18" charset="0"/>
                <a:cs typeface="Times New Roman" pitchFamily="18" charset="0"/>
              </a:rPr>
              <a:t>сөйләделәр, кәбестә яфрагы кебек микән әллә ул кар? Их, тизрәк яусыниде инде ул кар, монда Куян баласы аны көтә-көтә арып бетте бит инде...</a:t>
            </a:r>
          </a:p>
          <a:p>
            <a:pPr algn="just"/>
            <a:r>
              <a:rPr lang="tt-RU" sz="1400" dirty="0" smtClean="0">
                <a:latin typeface="Times New Roman" pitchFamily="18" charset="0"/>
                <a:cs typeface="Times New Roman" pitchFamily="18" charset="0"/>
              </a:rPr>
              <a:t>      Көннәрдән бер көнне Куян баласы йокысыннан иртәрәк уянды. Киерелеп – сузылып җибәрсә, ни күзе белән күрсен – соры туны юкка чыккан бит! Әллә нишләгән ул: йөгерек тәпиләре дә, озын колаклары да, йомшак койрыгы да бүтән төскә кергән.  Менә нинди була икән ул ак төс! Кар да яумады микән дип, тышка чыгып караса, исе киткән: бөтен дөнья яп-якты, хәтта күзләрне</a:t>
            </a:r>
          </a:p>
          <a:p>
            <a:pPr algn="just"/>
            <a:r>
              <a:rPr lang="tt-RU" sz="1400" dirty="0" smtClean="0">
                <a:latin typeface="Times New Roman" pitchFamily="18" charset="0"/>
                <a:cs typeface="Times New Roman" pitchFamily="18" charset="0"/>
              </a:rPr>
              <a:t> камаштыра! Кар кояш нурында җем – җем итә, ялтырый, шундый матур инде менә!</a:t>
            </a:r>
            <a:endParaRPr lang="ru-RU" sz="1400" dirty="0" smtClean="0">
              <a:latin typeface="Times New Roman" pitchFamily="18" charset="0"/>
              <a:cs typeface="Times New Roman" pitchFamily="18" charset="0"/>
            </a:endParaRPr>
          </a:p>
          <a:p>
            <a:pPr algn="just"/>
            <a:r>
              <a:rPr lang="tt-RU" sz="1400" dirty="0" smtClean="0">
                <a:latin typeface="Times New Roman" pitchFamily="18" charset="0"/>
                <a:cs typeface="Times New Roman" pitchFamily="18" charset="0"/>
              </a:rPr>
              <a:t>	Хәзер Куян баласы белә инде: кар ул бик йомшак та, кайчагында каты да була. Кирәк чакта суыта да, җылыта да. Бик салкын да була бик тиз эреп тә бетә ала...</a:t>
            </a:r>
          </a:p>
          <a:p>
            <a:pPr algn="r"/>
            <a:r>
              <a:rPr lang="tt-RU" sz="1400" b="1" dirty="0" smtClean="0">
                <a:latin typeface="Times New Roman" pitchFamily="18" charset="0"/>
                <a:cs typeface="Times New Roman" pitchFamily="18" charset="0"/>
              </a:rPr>
              <a:t>Диана Шайдуллова </a:t>
            </a:r>
          </a:p>
          <a:p>
            <a:pPr algn="r"/>
            <a:r>
              <a:rPr lang="tt-RU" sz="1400" b="1" dirty="0" smtClean="0">
                <a:latin typeface="Times New Roman" pitchFamily="18" charset="0"/>
                <a:cs typeface="Times New Roman" pitchFamily="18" charset="0"/>
              </a:rPr>
              <a:t>6 А сыйныф укучысы </a:t>
            </a:r>
          </a:p>
          <a:p>
            <a:pPr algn="r"/>
            <a:endParaRPr lang="tt-RU" sz="1400" dirty="0" smtClean="0">
              <a:latin typeface="Times New Roman" pitchFamily="18" charset="0"/>
              <a:cs typeface="Times New Roman" pitchFamily="18" charset="0"/>
            </a:endParaRPr>
          </a:p>
          <a:p>
            <a:pPr algn="r"/>
            <a:endParaRPr lang="ru-RU" sz="1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1\Desktop\новый год\novogodnyaya-ramka-78.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683568" y="2204864"/>
            <a:ext cx="7488832" cy="1754326"/>
          </a:xfrm>
          <a:prstGeom prst="rect">
            <a:avLst/>
          </a:prstGeom>
        </p:spPr>
        <p:txBody>
          <a:bodyPr wrap="square">
            <a:spAutoFit/>
          </a:bodyPr>
          <a:lstStyle/>
          <a:p>
            <a:pPr algn="ctr"/>
            <a:r>
              <a:rPr lang="tt-RU" sz="6000" b="1" dirty="0" smtClean="0">
                <a:solidFill>
                  <a:srgbClr val="7030A0"/>
                </a:solidFill>
                <a:latin typeface="Times New Roman" pitchFamily="18" charset="0"/>
                <a:cs typeface="Times New Roman" pitchFamily="18" charset="0"/>
              </a:rPr>
              <a:t>Лилия  Хәбирова </a:t>
            </a:r>
          </a:p>
          <a:p>
            <a:pPr algn="ctr"/>
            <a:r>
              <a:rPr lang="tt-RU" sz="4800" b="1" dirty="0" smtClean="0">
                <a:solidFill>
                  <a:srgbClr val="7030A0"/>
                </a:solidFill>
                <a:latin typeface="Times New Roman" pitchFamily="18" charset="0"/>
                <a:cs typeface="Times New Roman" pitchFamily="18" charset="0"/>
              </a:rPr>
              <a:t>Баш мөхәррир </a:t>
            </a:r>
            <a:endParaRPr lang="ru-RU" sz="4800" b="1" dirty="0"/>
          </a:p>
        </p:txBody>
      </p:sp>
      <p:pic>
        <p:nvPicPr>
          <p:cNvPr id="6"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5" name="TextBox 4"/>
          <p:cNvSpPr txBox="1"/>
          <p:nvPr/>
        </p:nvSpPr>
        <p:spPr>
          <a:xfrm>
            <a:off x="0" y="1"/>
            <a:ext cx="8858280" cy="3139321"/>
          </a:xfrm>
          <a:prstGeom prst="rect">
            <a:avLst/>
          </a:prstGeom>
          <a:noFill/>
        </p:spPr>
        <p:txBody>
          <a:bodyPr wrap="square" rtlCol="0">
            <a:spAutoFit/>
          </a:bodyPr>
          <a:lstStyle/>
          <a:p>
            <a:pPr algn="ctr"/>
            <a:r>
              <a:rPr lang="tt-RU" b="1" dirty="0" smtClean="0">
                <a:latin typeface="Times New Roman" pitchFamily="18" charset="0"/>
                <a:cs typeface="Times New Roman" pitchFamily="18" charset="0"/>
              </a:rPr>
              <a:t>Кыш</a:t>
            </a:r>
            <a:endParaRPr lang="ru-RU" b="1" dirty="0" smtClean="0">
              <a:latin typeface="Times New Roman" pitchFamily="18" charset="0"/>
              <a:cs typeface="Times New Roman" pitchFamily="18" charset="0"/>
            </a:endParaRPr>
          </a:p>
          <a:p>
            <a:pPr algn="just"/>
            <a:r>
              <a:rPr lang="tt-RU" dirty="0" smtClean="0"/>
              <a:t>     </a:t>
            </a:r>
            <a:r>
              <a:rPr lang="tt-RU" dirty="0" smtClean="0">
                <a:latin typeface="Times New Roman" pitchFamily="18" charset="0"/>
                <a:cs typeface="Times New Roman" pitchFamily="18" charset="0"/>
              </a:rPr>
              <a:t>Менә кыш килде. Көннәр салкынайтты. Кар бураннарын туздырып </a:t>
            </a:r>
          </a:p>
          <a:p>
            <a:pPr algn="just"/>
            <a:r>
              <a:rPr lang="tt-RU" dirty="0" smtClean="0">
                <a:latin typeface="Times New Roman" pitchFamily="18" charset="0"/>
                <a:cs typeface="Times New Roman" pitchFamily="18" charset="0"/>
              </a:rPr>
              <a:t>барлык дөньяны  ап-ак карга күмде. Агачлар да, куаклар да көмеш </a:t>
            </a:r>
          </a:p>
          <a:p>
            <a:pPr algn="just"/>
            <a:r>
              <a:rPr lang="tt-RU" dirty="0" smtClean="0">
                <a:latin typeface="Times New Roman" pitchFamily="18" charset="0"/>
                <a:cs typeface="Times New Roman" pitchFamily="18" charset="0"/>
              </a:rPr>
              <a:t>карда утыралар. </a:t>
            </a:r>
            <a:endParaRPr lang="ru-RU" dirty="0" smtClean="0">
              <a:latin typeface="Times New Roman" pitchFamily="18" charset="0"/>
              <a:cs typeface="Times New Roman" pitchFamily="18" charset="0"/>
            </a:endParaRPr>
          </a:p>
          <a:p>
            <a:pPr algn="just"/>
            <a:r>
              <a:rPr lang="tt-RU" dirty="0" smtClean="0">
                <a:latin typeface="Times New Roman" pitchFamily="18" charset="0"/>
                <a:cs typeface="Times New Roman" pitchFamily="18" charset="0"/>
              </a:rPr>
              <a:t>    Кыш көне кошларның хәле генә авырлаша. Аларга ашарга табу бик кыен.</a:t>
            </a:r>
          </a:p>
          <a:p>
            <a:pPr algn="just"/>
            <a:r>
              <a:rPr lang="tt-RU" dirty="0" smtClean="0">
                <a:latin typeface="Times New Roman" pitchFamily="18" charset="0"/>
                <a:cs typeface="Times New Roman" pitchFamily="18" charset="0"/>
              </a:rPr>
              <a:t> Шуңа күрә канатлы дусларыбыз бездән ярдәм көтеп калалар. </a:t>
            </a:r>
            <a:endParaRPr lang="ru-RU" dirty="0" smtClean="0">
              <a:latin typeface="Times New Roman" pitchFamily="18" charset="0"/>
              <a:cs typeface="Times New Roman" pitchFamily="18" charset="0"/>
            </a:endParaRPr>
          </a:p>
          <a:p>
            <a:pPr algn="just"/>
            <a:r>
              <a:rPr lang="tt-RU" dirty="0" smtClean="0">
                <a:latin typeface="Times New Roman" pitchFamily="18" charset="0"/>
                <a:cs typeface="Times New Roman" pitchFamily="18" charset="0"/>
              </a:rPr>
              <a:t>    Урамга чыксаң бит очларына кар бөртекләре куна. Карда ауныйсы килә...</a:t>
            </a:r>
            <a:endParaRPr lang="ru-RU" dirty="0" smtClean="0">
              <a:latin typeface="Times New Roman" pitchFamily="18" charset="0"/>
              <a:cs typeface="Times New Roman" pitchFamily="18" charset="0"/>
            </a:endParaRPr>
          </a:p>
          <a:p>
            <a:pPr algn="just"/>
            <a:r>
              <a:rPr lang="tt-RU" dirty="0" smtClean="0">
                <a:latin typeface="Times New Roman" pitchFamily="18" charset="0"/>
                <a:cs typeface="Times New Roman" pitchFamily="18" charset="0"/>
              </a:rPr>
              <a:t>     Кышкы табигатькә сокланмый мөмкин түгел. </a:t>
            </a:r>
            <a:endParaRPr lang="ru-RU" dirty="0" smtClean="0">
              <a:latin typeface="Times New Roman" pitchFamily="18" charset="0"/>
              <a:cs typeface="Times New Roman" pitchFamily="18" charset="0"/>
            </a:endParaRPr>
          </a:p>
          <a:p>
            <a:pPr algn="r"/>
            <a:r>
              <a:rPr lang="tt-RU" b="1" dirty="0" smtClean="0">
                <a:latin typeface="Times New Roman" pitchFamily="18" charset="0"/>
                <a:cs typeface="Times New Roman" pitchFamily="18" charset="0"/>
              </a:rPr>
              <a:t>Алия Галимҗанова</a:t>
            </a:r>
            <a:endParaRPr lang="ru-RU" b="1" dirty="0" smtClean="0">
              <a:latin typeface="Times New Roman" pitchFamily="18" charset="0"/>
              <a:cs typeface="Times New Roman" pitchFamily="18" charset="0"/>
            </a:endParaRPr>
          </a:p>
          <a:p>
            <a:pPr algn="r"/>
            <a:r>
              <a:rPr lang="tt-RU" b="1" dirty="0" smtClean="0">
                <a:latin typeface="Times New Roman" pitchFamily="18" charset="0"/>
                <a:cs typeface="Times New Roman" pitchFamily="18" charset="0"/>
              </a:rPr>
              <a:t>5 А сыйныфы укучысы </a:t>
            </a:r>
            <a:endParaRPr lang="ru-RU" b="1" dirty="0" smtClean="0">
              <a:latin typeface="Times New Roman" pitchFamily="18" charset="0"/>
              <a:cs typeface="Times New Roman" pitchFamily="18" charset="0"/>
            </a:endParaRPr>
          </a:p>
          <a:p>
            <a:endParaRPr lang="ru-RU" dirty="0"/>
          </a:p>
        </p:txBody>
      </p:sp>
      <p:sp>
        <p:nvSpPr>
          <p:cNvPr id="6" name="TextBox 5"/>
          <p:cNvSpPr txBox="1"/>
          <p:nvPr/>
        </p:nvSpPr>
        <p:spPr>
          <a:xfrm>
            <a:off x="1" y="2786058"/>
            <a:ext cx="8929717" cy="3970318"/>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Кыш</a:t>
            </a: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algn="r"/>
            <a:r>
              <a:rPr lang="tt-RU" b="1" dirty="0" smtClean="0">
                <a:latin typeface="Times New Roman" pitchFamily="18" charset="0"/>
                <a:cs typeface="Times New Roman" pitchFamily="18" charset="0"/>
              </a:rPr>
              <a:t>Илгиз Якубов </a:t>
            </a:r>
            <a:endParaRPr lang="ru-RU" b="1" dirty="0" smtClean="0">
              <a:latin typeface="Times New Roman" pitchFamily="18" charset="0"/>
              <a:cs typeface="Times New Roman" pitchFamily="18" charset="0"/>
            </a:endParaRPr>
          </a:p>
          <a:p>
            <a:pPr algn="r"/>
            <a:r>
              <a:rPr lang="tt-RU" b="1" dirty="0" smtClean="0">
                <a:latin typeface="Times New Roman" pitchFamily="18" charset="0"/>
                <a:cs typeface="Times New Roman" pitchFamily="18" charset="0"/>
              </a:rPr>
              <a:t>5 А сыйныфы укучысы </a:t>
            </a:r>
            <a:endParaRPr lang="ru-RU" b="1"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13313" name="Rectangle 1"/>
          <p:cNvSpPr>
            <a:spLocks noChangeArrowheads="1"/>
          </p:cNvSpPr>
          <p:nvPr/>
        </p:nvSpPr>
        <p:spPr bwMode="auto">
          <a:xfrm>
            <a:off x="467543" y="2678466"/>
            <a:ext cx="8280921" cy="3508653"/>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Беренче</a:t>
            </a:r>
            <a:r>
              <a:rPr kumimoji="0" lang="ru-RU" b="0" i="0" u="none" strike="noStrike" cap="none" normalizeH="0" baseline="0" dirty="0" smtClean="0">
                <a:ln>
                  <a:noFill/>
                </a:ln>
                <a:solidFill>
                  <a:srgbClr val="000000"/>
                </a:solidFill>
                <a:effectLst/>
                <a:latin typeface="Times New Roman" pitchFamily="18" charset="0"/>
                <a:cs typeface="Arial" pitchFamily="34" charset="0"/>
              </a:rPr>
              <a:t> кар.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Табигать</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сафланып, яктырып киткән. Тирә-юньгә карасаң,</a:t>
            </a: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әйтерсең</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r>
              <a:rPr kumimoji="0" lang="tt-RU" b="0" i="0" u="none" strike="noStrike" cap="none" normalizeH="0" baseline="0" dirty="0" smtClean="0">
                <a:ln>
                  <a:noFill/>
                </a:ln>
                <a:solidFill>
                  <a:srgbClr val="000000"/>
                </a:solidFill>
                <a:effectLst/>
                <a:latin typeface="Times New Roman" pitchFamily="18" charset="0"/>
                <a:cs typeface="Arial" pitchFamily="34" charset="0"/>
              </a:rPr>
              <a:t> җир ак юрган, агачлар мамык шәл ябынган. </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Беренче карны балалар да</a:t>
            </a: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түземсезлек белән көткәннәр.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Тирә-якка карау</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белән үзеңне ниндидер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әкияттәге</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матур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дөньяда кебек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хис</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итәсең</a:t>
            </a:r>
            <a:r>
              <a:rPr kumimoji="0" lang="tt-RU" b="0" i="0" u="none" strike="noStrike" cap="none" normalizeH="0" baseline="0" dirty="0" smtClean="0">
                <a:ln>
                  <a:noFill/>
                </a:ln>
                <a:solidFill>
                  <a:srgbClr val="000000"/>
                </a:solidFill>
                <a:effectLst/>
                <a:latin typeface="Times New Roman" pitchFamily="18" charset="0"/>
                <a:cs typeface="Arial" pitchFamily="34" charset="0"/>
              </a:rPr>
              <a:t>.</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 Әйтерсең</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r>
              <a:rPr kumimoji="0" lang="tt-RU" b="0" i="0" u="none" strike="noStrike" cap="none" normalizeH="0" baseline="0" dirty="0" smtClean="0">
                <a:ln>
                  <a:noFill/>
                </a:ln>
                <a:solidFill>
                  <a:srgbClr val="000000"/>
                </a:solidFill>
                <a:effectLst/>
                <a:latin typeface="Times New Roman" pitchFamily="18" charset="0"/>
                <a:cs typeface="Arial" pitchFamily="34" charset="0"/>
              </a:rPr>
              <a:t> могҗизалар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һәр адым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саен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сине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көтә</a:t>
            </a:r>
            <a:r>
              <a:rPr kumimoji="0" lang="tt-RU" b="0" i="0" u="none" strike="noStrike" cap="none" normalizeH="0" baseline="0" dirty="0" smtClean="0">
                <a:ln>
                  <a:noFill/>
                </a:ln>
                <a:solidFill>
                  <a:srgbClr val="000000"/>
                </a:solidFill>
                <a:effectLst/>
                <a:latin typeface="Times New Roman" pitchFamily="18" charset="0"/>
                <a:cs typeface="Arial" pitchFamily="34" charset="0"/>
              </a:rPr>
              <a:t>! Агач-куаклар, авыр йөкне</a:t>
            </a: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күтәрә алмыйча, башларын түбән игәннәр. </a:t>
            </a:r>
            <a:endParaRPr kumimoji="0" lang="tt-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Кышкы урманда да төрле кош авазлары яңгырый. Җәнлекләр җылы туннарын киеп, кышны каршылаганнар. Ап-ак карда төрле эзләр... Алар кешене</a:t>
            </a: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үзләренә ияртеп, көне буе табигать</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кочагында йөртә. </a:t>
            </a:r>
            <a:endParaRPr kumimoji="0" lang="tt-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Җем-җем иткән </a:t>
            </a:r>
            <a:r>
              <a:rPr kumimoji="0" lang="ru-RU" b="0" i="0" u="none" strike="noStrike" cap="none" normalizeH="0" baseline="0" dirty="0" smtClean="0">
                <a:ln>
                  <a:noFill/>
                </a:ln>
                <a:solidFill>
                  <a:srgbClr val="000000"/>
                </a:solidFill>
                <a:effectLst/>
                <a:latin typeface="Times New Roman" pitchFamily="18" charset="0"/>
                <a:cs typeface="Arial" pitchFamily="34" charset="0"/>
              </a:rPr>
              <a:t>кар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бөртекләре әйләнә-әйләнә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әкрен генә җир өстен каплыйлар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Garamond" pitchFamily="18" charset="0"/>
                <a:cs typeface="Arial" pitchFamily="34" charset="0"/>
              </a:rPr>
              <a:t>      </a:t>
            </a:r>
            <a:r>
              <a:rPr kumimoji="0" lang="tt-RU" b="0" i="0" u="none" strike="noStrike" cap="none" normalizeH="0" baseline="0" dirty="0" smtClean="0">
                <a:ln>
                  <a:noFill/>
                </a:ln>
                <a:solidFill>
                  <a:srgbClr val="000000"/>
                </a:solidFill>
                <a:effectLst/>
                <a:latin typeface="Times New Roman" pitchFamily="18" charset="0"/>
                <a:cs typeface="Arial" pitchFamily="34" charset="0"/>
              </a:rPr>
              <a:t>Урамнан һәрчак рухи яңарып, сөенеп керәсең. </a:t>
            </a:r>
            <a:endParaRPr kumimoji="0" lang="tt-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38914" name="Rectangle 2"/>
          <p:cNvSpPr>
            <a:spLocks noChangeArrowheads="1"/>
          </p:cNvSpPr>
          <p:nvPr/>
        </p:nvSpPr>
        <p:spPr bwMode="auto">
          <a:xfrm>
            <a:off x="0" y="239755"/>
            <a:ext cx="425956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Карлар</a:t>
            </a: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ява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Җир өстенә кабат карлар ява,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Ак биләүгә төреп күңелне.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Керфекләргә куна, бияләйгә,</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Кар яуганда бигрәк күңелле.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Җәйге күбәләкләр күптән йоклый,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Тик күбәләк булып кар ява.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Кара җирләр ап-ак булды инде,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Карда өйләр күмелеп кала.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 яуганга шатланып,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Балачыгым йөгерә.</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Шул карларда ауныйсым килә,</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Балачак, кил би-ре-гә!</a:t>
            </a:r>
          </a:p>
          <a:p>
            <a:pPr marL="0" marR="0" lvl="0" indent="0" algn="r" defTabSz="914400" rtl="0" eaLnBrk="0" fontAlgn="base" latinLnBrk="0" hangingPunct="0">
              <a:lnSpc>
                <a:spcPct val="100000"/>
              </a:lnSpc>
              <a:spcBef>
                <a:spcPct val="0"/>
              </a:spcBef>
              <a:spcAft>
                <a:spcPct val="0"/>
              </a:spcAft>
              <a:buClrTx/>
              <a:buSzTx/>
              <a:buFontTx/>
              <a:buNone/>
              <a:tabLst/>
            </a:pPr>
            <a:r>
              <a:rPr lang="tt-RU" sz="2000" b="1" dirty="0" smtClean="0">
                <a:latin typeface="Times New Roman" pitchFamily="18" charset="0"/>
                <a:ea typeface="Calibri" pitchFamily="34" charset="0"/>
                <a:cs typeface="Times New Roman" pitchFamily="18" charset="0"/>
              </a:rPr>
              <a:t>Әдилә Ибатуллина </a:t>
            </a:r>
          </a:p>
          <a:p>
            <a:pPr marL="0" marR="0" lvl="0" indent="0" algn="r" defTabSz="914400" rtl="0" eaLnBrk="0" fontAlgn="base" latinLnBrk="0" hangingPunct="0">
              <a:lnSpc>
                <a:spcPct val="100000"/>
              </a:lnSpc>
              <a:spcBef>
                <a:spcPct val="0"/>
              </a:spcBef>
              <a:spcAft>
                <a:spcPct val="0"/>
              </a:spcAft>
              <a:buClrTx/>
              <a:buSzTx/>
              <a:buFontTx/>
              <a:buNone/>
              <a:tabLst/>
            </a:pPr>
            <a:r>
              <a:rPr kumimoji="0" lang="tt-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А сыйныфы укучысы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tt-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Рисунок 9" descr="0_556db_5d17e168_XL.jpg"/>
          <p:cNvPicPr>
            <a:picLocks noChangeAspect="1"/>
          </p:cNvPicPr>
          <p:nvPr/>
        </p:nvPicPr>
        <p:blipFill>
          <a:blip r:embed="rId4" cstate="print"/>
          <a:stretch>
            <a:fillRect/>
          </a:stretch>
        </p:blipFill>
        <p:spPr>
          <a:xfrm>
            <a:off x="4283968" y="2420888"/>
            <a:ext cx="4860032" cy="443711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48129" name="Rectangle 1"/>
          <p:cNvSpPr>
            <a:spLocks noChangeArrowheads="1"/>
          </p:cNvSpPr>
          <p:nvPr/>
        </p:nvSpPr>
        <p:spPr bwMode="auto">
          <a:xfrm>
            <a:off x="323528" y="751429"/>
            <a:ext cx="7704856" cy="4924425"/>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000" b="1" i="0" u="none" strike="noStrike" cap="none" normalizeH="0" baseline="0" dirty="0" smtClean="0">
                <a:ln>
                  <a:noFill/>
                </a:ln>
                <a:solidFill>
                  <a:srgbClr val="000000"/>
                </a:solidFill>
                <a:effectLst/>
                <a:latin typeface="Times New Roman" pitchFamily="18" charset="0"/>
                <a:cs typeface="Arial" pitchFamily="34" charset="0"/>
              </a:rPr>
              <a:t>Кышкы әкият</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Кыш. Зарыгып көтеп алган, салкын буранлы көннәр дә килеп җитте. Табигатьтә сихри аһәң </a:t>
            </a: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урнашты. Урамда соклангыч әкияткә </a:t>
            </a: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кереп китәсең.</a:t>
            </a:r>
            <a:endParaRPr kumimoji="0" lang="tt-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Тып-тын урамда кар явып торганда бигрәк тә рәхәт. Тынлыкта аяк астында кар шыгырдаганда, күңелгә берникадәр шомлык керә. Кар күзләрне камаштыра, нәни йолдызлар сыман җем-җем итеп тора.</a:t>
            </a:r>
            <a:endParaRPr kumimoji="0" lang="tt-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Кыш үзе белән Яңа ел маҗараларын да алып килә. Зарыгып көтеп алган бәйрәмебез, ниһаять, аяк баса. Ялт-йолт килеп торган чыршыбыз, хан кызыдай бизәнә. Яңа ел җитү белән нәни балалар күңеле нидер көтә. Аларның йөзләренә карап, олылар да шатлана.</a:t>
            </a:r>
            <a:endParaRPr kumimoji="0" lang="tt-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Кышкы әкияткә кереп китү, әнә шуннан башлана. Могҗизалар дөньясына </a:t>
            </a:r>
            <a:r>
              <a:rPr kumimoji="0" lang="ru-RU" sz="2000" b="0" i="0" u="none" strike="noStrike" cap="none" normalizeH="0" baseline="0" dirty="0" smtClean="0">
                <a:ln>
                  <a:noFill/>
                </a:ln>
                <a:solidFill>
                  <a:srgbClr val="000000"/>
                </a:solidFill>
                <a:effectLst/>
                <a:latin typeface="Times New Roman" pitchFamily="18" charset="0"/>
                <a:cs typeface="Arial" pitchFamily="34" charset="0"/>
              </a:rPr>
              <a:t> </a:t>
            </a:r>
            <a:r>
              <a:rPr kumimoji="0" lang="tt-RU" sz="2000" b="0" i="0" u="none" strike="noStrike" cap="none" normalizeH="0" baseline="0" dirty="0" smtClean="0">
                <a:ln>
                  <a:noFill/>
                </a:ln>
                <a:solidFill>
                  <a:srgbClr val="000000"/>
                </a:solidFill>
                <a:effectLst/>
                <a:latin typeface="Times New Roman" pitchFamily="18" charset="0"/>
                <a:cs typeface="Arial" pitchFamily="34" charset="0"/>
              </a:rPr>
              <a:t>һәр кеше лаеклы. </a:t>
            </a:r>
            <a:endParaRPr kumimoji="0" lang="tt-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Булат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Адгамов</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5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нче</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сыйныф</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укучысы</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5" name="Прямоугольник 4"/>
          <p:cNvSpPr/>
          <p:nvPr/>
        </p:nvSpPr>
        <p:spPr>
          <a:xfrm>
            <a:off x="285720" y="571480"/>
            <a:ext cx="6429420" cy="707886"/>
          </a:xfrm>
          <a:prstGeom prst="rect">
            <a:avLst/>
          </a:prstGeom>
        </p:spPr>
        <p:txBody>
          <a:bodyPr wrap="square">
            <a:spAutoFit/>
          </a:bodyPr>
          <a:lstStyle/>
          <a:p>
            <a:r>
              <a:rPr lang="tt-RU" sz="4000" b="1" dirty="0" smtClean="0">
                <a:solidFill>
                  <a:srgbClr val="7030A0"/>
                </a:solidFill>
                <a:latin typeface="Times New Roman" pitchFamily="18" charset="0"/>
                <a:cs typeface="Times New Roman" pitchFamily="18" charset="0"/>
              </a:rPr>
              <a:t>Эш беткәч, уйнарга ярый</a:t>
            </a:r>
            <a:endParaRPr lang="ru-RU" sz="4000" b="1" dirty="0">
              <a:solidFill>
                <a:srgbClr val="7030A0"/>
              </a:solidFill>
            </a:endParaRPr>
          </a:p>
        </p:txBody>
      </p:sp>
      <p:sp>
        <p:nvSpPr>
          <p:cNvPr id="6" name="Прямоугольник 5"/>
          <p:cNvSpPr/>
          <p:nvPr/>
        </p:nvSpPr>
        <p:spPr>
          <a:xfrm>
            <a:off x="2286000" y="2428869"/>
            <a:ext cx="4572000" cy="954107"/>
          </a:xfrm>
          <a:prstGeom prst="rect">
            <a:avLst/>
          </a:prstGeom>
        </p:spPr>
        <p:txBody>
          <a:bodyPr wrap="square">
            <a:spAutoFit/>
          </a:bodyPr>
          <a:lstStyle/>
          <a:p>
            <a:r>
              <a:rPr lang="tt-RU" sz="2800" b="1" dirty="0" smtClean="0">
                <a:solidFill>
                  <a:srgbClr val="7030A0"/>
                </a:solidFill>
                <a:latin typeface="Times New Roman" pitchFamily="18" charset="0"/>
                <a:cs typeface="Times New Roman" pitchFamily="18" charset="0"/>
              </a:rPr>
              <a:t>Мөхәррир: </a:t>
            </a:r>
          </a:p>
          <a:p>
            <a:r>
              <a:rPr lang="tt-RU" sz="2800" b="1" dirty="0" smtClean="0">
                <a:solidFill>
                  <a:srgbClr val="7030A0"/>
                </a:solidFill>
                <a:latin typeface="Times New Roman" pitchFamily="18" charset="0"/>
                <a:cs typeface="Times New Roman" pitchFamily="18" charset="0"/>
              </a:rPr>
              <a:t>Зилә Ибрагимова</a:t>
            </a:r>
            <a:endParaRPr lang="ru-RU" sz="2800" b="1" dirty="0" smtClean="0">
              <a:solidFill>
                <a:srgbClr val="7030A0"/>
              </a:solidFill>
              <a:latin typeface="Times New Roman" pitchFamily="18" charset="0"/>
              <a:cs typeface="Times New Roman" pitchFamily="18" charset="0"/>
            </a:endParaRPr>
          </a:p>
        </p:txBody>
      </p:sp>
      <p:pic>
        <p:nvPicPr>
          <p:cNvPr id="8" name="Рисунок 7" descr="1311842815_razvitie-vnimaniya-u-detej.jpg"/>
          <p:cNvPicPr>
            <a:picLocks noChangeAspect="1"/>
          </p:cNvPicPr>
          <p:nvPr/>
        </p:nvPicPr>
        <p:blipFill>
          <a:blip r:embed="rId4" cstate="print"/>
          <a:stretch>
            <a:fillRect/>
          </a:stretch>
        </p:blipFill>
        <p:spPr>
          <a:xfrm>
            <a:off x="4067944" y="3501008"/>
            <a:ext cx="4608512" cy="295232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5" name="Прямоугольник 4"/>
          <p:cNvSpPr/>
          <p:nvPr/>
        </p:nvSpPr>
        <p:spPr>
          <a:xfrm>
            <a:off x="357158" y="500042"/>
            <a:ext cx="7143800" cy="769441"/>
          </a:xfrm>
          <a:prstGeom prst="rect">
            <a:avLst/>
          </a:prstGeom>
        </p:spPr>
        <p:txBody>
          <a:bodyPr wrap="square">
            <a:spAutoFit/>
          </a:bodyPr>
          <a:lstStyle/>
          <a:p>
            <a:r>
              <a:rPr lang="tt-RU" sz="4400" b="1" dirty="0" smtClean="0">
                <a:solidFill>
                  <a:srgbClr val="7030A0"/>
                </a:solidFill>
                <a:latin typeface="Times New Roman" pitchFamily="18" charset="0"/>
                <a:cs typeface="Times New Roman" pitchFamily="18" charset="0"/>
              </a:rPr>
              <a:t>Эш беткәч, уйнарга ярый</a:t>
            </a:r>
            <a:endParaRPr lang="ru-RU" sz="4400" b="1" dirty="0">
              <a:solidFill>
                <a:srgbClr val="7030A0"/>
              </a:solidFill>
            </a:endParaRPr>
          </a:p>
        </p:txBody>
      </p:sp>
      <p:sp>
        <p:nvSpPr>
          <p:cNvPr id="6" name="Пятно 2 5"/>
          <p:cNvSpPr/>
          <p:nvPr/>
        </p:nvSpPr>
        <p:spPr>
          <a:xfrm>
            <a:off x="285720" y="1071546"/>
            <a:ext cx="5214974" cy="257176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t-RU" sz="1400" b="1" dirty="0" smtClean="0">
                <a:solidFill>
                  <a:schemeClr val="tx1"/>
                </a:solidFill>
                <a:latin typeface="Times New Roman" pitchFamily="18" charset="0"/>
                <a:cs typeface="Times New Roman" pitchFamily="18" charset="0"/>
              </a:rPr>
              <a:t>Уку елы ахыры. Марат әтисе янына килә:</a:t>
            </a:r>
          </a:p>
          <a:p>
            <a:pPr algn="just"/>
            <a:r>
              <a:rPr lang="tt-RU" sz="1400" b="1" dirty="0" smtClean="0">
                <a:solidFill>
                  <a:schemeClr val="tx1"/>
                </a:solidFill>
                <a:latin typeface="Times New Roman" pitchFamily="18" charset="0"/>
                <a:cs typeface="Times New Roman" pitchFamily="18" charset="0"/>
              </a:rPr>
              <a:t>- Әти, хәтерлисеңме, 6 нчы сыйныфка күчсәм, 100 сум бирергә вәг</a:t>
            </a:r>
            <a:r>
              <a:rPr lang="ru-RU" sz="1400" b="1" dirty="0" err="1" smtClean="0">
                <a:solidFill>
                  <a:schemeClr val="tx1"/>
                </a:solidFill>
                <a:latin typeface="Times New Roman" pitchFamily="18" charset="0"/>
                <a:cs typeface="Times New Roman" pitchFamily="18" charset="0"/>
              </a:rPr>
              <a:t>ъд</a:t>
            </a:r>
            <a:r>
              <a:rPr lang="tt-RU" sz="1400" b="1" dirty="0" smtClean="0">
                <a:solidFill>
                  <a:schemeClr val="tx1"/>
                </a:solidFill>
                <a:latin typeface="Times New Roman" pitchFamily="18" charset="0"/>
                <a:cs typeface="Times New Roman" pitchFamily="18" charset="0"/>
              </a:rPr>
              <a:t>ә иткән идең. Котлыйм, акчаң янда кала.  </a:t>
            </a:r>
            <a:endParaRPr lang="ru-RU" sz="1400" b="1" dirty="0">
              <a:solidFill>
                <a:schemeClr val="tx1"/>
              </a:solidFill>
              <a:latin typeface="Times New Roman" pitchFamily="18" charset="0"/>
              <a:cs typeface="Times New Roman" pitchFamily="18" charset="0"/>
            </a:endParaRPr>
          </a:p>
        </p:txBody>
      </p:sp>
      <p:sp>
        <p:nvSpPr>
          <p:cNvPr id="7" name="Выноска-облако 6"/>
          <p:cNvSpPr/>
          <p:nvPr/>
        </p:nvSpPr>
        <p:spPr>
          <a:xfrm>
            <a:off x="4000496" y="2285992"/>
            <a:ext cx="4572032" cy="342902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smtClean="0">
                <a:solidFill>
                  <a:schemeClr val="tx1"/>
                </a:solidFill>
                <a:latin typeface="Times New Roman" pitchFamily="18" charset="0"/>
                <a:cs typeface="Times New Roman" pitchFamily="18" charset="0"/>
              </a:rPr>
              <a:t>31 </a:t>
            </a:r>
            <a:r>
              <a:rPr lang="ru-RU" sz="1600" b="1" dirty="0" err="1" smtClean="0">
                <a:solidFill>
                  <a:schemeClr val="tx1"/>
                </a:solidFill>
                <a:latin typeface="Times New Roman" pitchFamily="18" charset="0"/>
                <a:cs typeface="Times New Roman" pitchFamily="18" charset="0"/>
              </a:rPr>
              <a:t>декабрьдә иртән коеп</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яңгыр ява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башлагач</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Вәлинең кәефе кырылды</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Ләкин төшкә таба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яңгыр туктады</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көн аязды</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һәм Вәли пляжга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кызынырга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чыгып</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китте</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Аннан</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кайтышлый</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ул</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бер</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кочак</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чәчәк җыйды һәм аларны</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бүлмәсендәге вазага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утыртты</a:t>
            </a:r>
            <a:r>
              <a:rPr lang="ru-RU" sz="1600" b="1" dirty="0" smtClean="0">
                <a:solidFill>
                  <a:schemeClr val="tx1"/>
                </a:solidFill>
                <a:latin typeface="Times New Roman" pitchFamily="18" charset="0"/>
                <a:cs typeface="Times New Roman" pitchFamily="18" charset="0"/>
              </a:rPr>
              <a:t>.</a:t>
            </a:r>
            <a:br>
              <a:rPr lang="ru-RU" sz="1600" b="1" dirty="0" smtClean="0">
                <a:solidFill>
                  <a:schemeClr val="tx1"/>
                </a:solidFill>
                <a:latin typeface="Times New Roman" pitchFamily="18" charset="0"/>
                <a:cs typeface="Times New Roman" pitchFamily="18" charset="0"/>
              </a:rPr>
            </a:br>
            <a:r>
              <a:rPr lang="ru-RU" sz="1600" b="1" dirty="0" err="1" smtClean="0">
                <a:solidFill>
                  <a:schemeClr val="tx1"/>
                </a:solidFill>
                <a:latin typeface="Times New Roman" pitchFamily="18" charset="0"/>
                <a:cs typeface="Times New Roman" pitchFamily="18" charset="0"/>
              </a:rPr>
              <a:t>Рәхәт тә инде</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Яңа елны</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Австралиядә каршылау</a:t>
            </a:r>
            <a:r>
              <a:rPr lang="ru-RU" sz="1600" dirty="0" smtClean="0">
                <a:solidFill>
                  <a:schemeClr val="tx1"/>
                </a:solidFill>
                <a:latin typeface="Times New Roman" pitchFamily="18" charset="0"/>
                <a:cs typeface="Times New Roman" pitchFamily="18" charset="0"/>
              </a:rPr>
              <a:t>!</a:t>
            </a:r>
            <a:endParaRPr lang="ru-RU" sz="1600" dirty="0">
              <a:solidFill>
                <a:schemeClr val="tx1"/>
              </a:solidFill>
              <a:latin typeface="Times New Roman" pitchFamily="18" charset="0"/>
              <a:cs typeface="Times New Roman" pitchFamily="18" charset="0"/>
            </a:endParaRPr>
          </a:p>
        </p:txBody>
      </p:sp>
      <p:sp>
        <p:nvSpPr>
          <p:cNvPr id="9" name="Солнце 8"/>
          <p:cNvSpPr/>
          <p:nvPr/>
        </p:nvSpPr>
        <p:spPr>
          <a:xfrm>
            <a:off x="0" y="3429000"/>
            <a:ext cx="4500562" cy="34290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C:\Users\11\Desktop\новый год\1.gif"/>
          <p:cNvPicPr>
            <a:picLocks noChangeAspect="1" noChangeArrowheads="1"/>
          </p:cNvPicPr>
          <p:nvPr/>
        </p:nvPicPr>
        <p:blipFill>
          <a:blip r:embed="rId4" cstate="print"/>
          <a:srcRect/>
          <a:stretch>
            <a:fillRect/>
          </a:stretch>
        </p:blipFill>
        <p:spPr bwMode="auto">
          <a:xfrm>
            <a:off x="428596" y="3071810"/>
            <a:ext cx="3714776" cy="400052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5" name="Прямоугольник 4"/>
          <p:cNvSpPr/>
          <p:nvPr/>
        </p:nvSpPr>
        <p:spPr>
          <a:xfrm>
            <a:off x="357158" y="285729"/>
            <a:ext cx="7786742" cy="6678751"/>
          </a:xfrm>
          <a:prstGeom prst="rect">
            <a:avLst/>
          </a:prstGeom>
        </p:spPr>
        <p:txBody>
          <a:bodyPr wrap="square">
            <a:spAutoFit/>
          </a:bodyPr>
          <a:lstStyle/>
          <a:p>
            <a:pPr algn="ctr"/>
            <a:r>
              <a:rPr lang="ru-RU" sz="2400" dirty="0" smtClean="0">
                <a:solidFill>
                  <a:srgbClr val="FF0000"/>
                </a:solidFill>
                <a:latin typeface="Times New Roman" pitchFamily="18" charset="0"/>
                <a:cs typeface="Times New Roman" pitchFamily="18" charset="0"/>
              </a:rPr>
              <a:t>Гомер </a:t>
            </a:r>
            <a:r>
              <a:rPr lang="ru-RU" sz="2400" dirty="0" err="1" smtClean="0">
                <a:solidFill>
                  <a:srgbClr val="FF0000"/>
                </a:solidFill>
                <a:latin typeface="Times New Roman" pitchFamily="18" charset="0"/>
                <a:cs typeface="Times New Roman" pitchFamily="18" charset="0"/>
              </a:rPr>
              <a:t>ничек</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үтә</a:t>
            </a:r>
            <a:r>
              <a:rPr lang="ru-RU" sz="2400" dirty="0" smtClean="0">
                <a:solidFill>
                  <a:srgbClr val="FF0000"/>
                </a:solidFill>
                <a:latin typeface="Times New Roman" pitchFamily="18" charset="0"/>
                <a:cs typeface="Times New Roman" pitchFamily="18" charset="0"/>
              </a:rPr>
              <a:t>?</a:t>
            </a:r>
          </a:p>
          <a:p>
            <a:pPr fontAlgn="base"/>
            <a:r>
              <a:rPr lang="ru-RU" sz="2000" b="1" dirty="0" smtClean="0">
                <a:latin typeface="Times New Roman" pitchFamily="18" charset="0"/>
                <a:cs typeface="Times New Roman" pitchFamily="18" charset="0"/>
              </a:rPr>
              <a:t>“</a:t>
            </a:r>
            <a:r>
              <a:rPr lang="ru-RU" sz="2400" b="1" dirty="0" err="1" smtClean="0">
                <a:latin typeface="Times New Roman" pitchFamily="18" charset="0"/>
                <a:cs typeface="Times New Roman" pitchFamily="18" charset="0"/>
              </a:rPr>
              <a:t>Сьянс</a:t>
            </a:r>
            <a:r>
              <a:rPr lang="ru-RU" sz="2400" b="1" dirty="0" smtClean="0">
                <a:latin typeface="Times New Roman" pitchFamily="18" charset="0"/>
                <a:cs typeface="Times New Roman" pitchFamily="18" charset="0"/>
              </a:rPr>
              <a:t> э </a:t>
            </a:r>
            <a:r>
              <a:rPr lang="ru-RU" sz="2400" b="1" dirty="0" err="1" smtClean="0">
                <a:latin typeface="Times New Roman" pitchFamily="18" charset="0"/>
                <a:cs typeface="Times New Roman" pitchFamily="18" charset="0"/>
              </a:rPr>
              <a:t>ви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исемле</a:t>
            </a:r>
            <a:r>
              <a:rPr lang="ru-RU" sz="2400" b="1" dirty="0" smtClean="0">
                <a:latin typeface="Times New Roman" pitchFamily="18" charset="0"/>
                <a:cs typeface="Times New Roman" pitchFamily="18" charset="0"/>
              </a:rPr>
              <a:t> француз </a:t>
            </a:r>
            <a:r>
              <a:rPr lang="ru-RU" sz="2400" b="1" dirty="0" err="1" smtClean="0">
                <a:latin typeface="Times New Roman" pitchFamily="18" charset="0"/>
                <a:cs typeface="Times New Roman" pitchFamily="18" charset="0"/>
              </a:rPr>
              <a:t>журналының язуына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караганда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бүгенге Европаның уртача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кешесе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үзенең </a:t>
            </a:r>
            <a:r>
              <a:rPr lang="ru-RU" sz="2400" b="1" dirty="0" smtClean="0">
                <a:latin typeface="Times New Roman" pitchFamily="18" charset="0"/>
                <a:cs typeface="Times New Roman" pitchFamily="18" charset="0"/>
              </a:rPr>
              <a:t>70 </a:t>
            </a:r>
            <a:r>
              <a:rPr lang="ru-RU" sz="2400" b="1" dirty="0" err="1" smtClean="0">
                <a:latin typeface="Times New Roman" pitchFamily="18" charset="0"/>
                <a:cs typeface="Times New Roman" pitchFamily="18" charset="0"/>
              </a:rPr>
              <a:t>еллык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гомерен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түбәндәгечә үткәрә</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30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аяк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өсте</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23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ятып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17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утырып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16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йөреп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8-9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эшләп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6-7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ашап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3-6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шәһәр транспортында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һәм </a:t>
            </a:r>
            <a:r>
              <a:rPr lang="ru-RU" sz="2400" b="1" dirty="0" smtClean="0">
                <a:latin typeface="Times New Roman" pitchFamily="18" charset="0"/>
                <a:cs typeface="Times New Roman" pitchFamily="18" charset="0"/>
              </a:rPr>
              <a:t>170 </a:t>
            </a:r>
            <a:r>
              <a:rPr lang="ru-RU" sz="2400" b="1" dirty="0" err="1" smtClean="0">
                <a:latin typeface="Times New Roman" pitchFamily="18" charset="0"/>
                <a:cs typeface="Times New Roman" pitchFamily="18" charset="0"/>
              </a:rPr>
              <a:t>тәүлеген тукталышта</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2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сөйләшеп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6 </a:t>
            </a:r>
            <a:r>
              <a:rPr lang="ru-RU" sz="2400" b="1" dirty="0" err="1" smtClean="0">
                <a:latin typeface="Times New Roman" pitchFamily="18" charset="0"/>
                <a:cs typeface="Times New Roman" pitchFamily="18" charset="0"/>
              </a:rPr>
              <a:t>елын</a:t>
            </a:r>
            <a:r>
              <a:rPr lang="ru-RU" sz="2400" b="1" dirty="0" smtClean="0">
                <a:latin typeface="Times New Roman" pitchFamily="18" charset="0"/>
                <a:cs typeface="Times New Roman" pitchFamily="18" charset="0"/>
              </a:rPr>
              <a:t> – телевизор </a:t>
            </a:r>
            <a:r>
              <a:rPr lang="ru-RU" sz="2400" b="1" dirty="0" err="1" smtClean="0">
                <a:latin typeface="Times New Roman" pitchFamily="18" charset="0"/>
                <a:cs typeface="Times New Roman" pitchFamily="18" charset="0"/>
              </a:rPr>
              <a:t>каршында</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623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көлеп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108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таранып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98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теш </a:t>
            </a:r>
            <a:r>
              <a:rPr lang="ru-RU" sz="2400" b="1" dirty="0" err="1" smtClean="0">
                <a:latin typeface="Times New Roman" pitchFamily="18" charset="0"/>
                <a:cs typeface="Times New Roman" pitchFamily="18" charset="0"/>
              </a:rPr>
              <a:t>чистартып</a:t>
            </a:r>
            <a:r>
              <a:rPr lang="ru-RU" sz="2400" b="1" dirty="0" smtClean="0">
                <a:latin typeface="Times New Roman" pitchFamily="18" charset="0"/>
                <a:cs typeface="Times New Roman" pitchFamily="18" charset="0"/>
              </a:rPr>
              <a:t>;</a:t>
            </a:r>
          </a:p>
          <a:p>
            <a:pPr fontAlgn="base"/>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4" name="Прямоугольник 3"/>
          <p:cNvSpPr/>
          <p:nvPr/>
        </p:nvSpPr>
        <p:spPr>
          <a:xfrm>
            <a:off x="357158" y="285729"/>
            <a:ext cx="7786742" cy="4893647"/>
          </a:xfrm>
          <a:prstGeom prst="rect">
            <a:avLst/>
          </a:prstGeom>
        </p:spPr>
        <p:txBody>
          <a:bodyPr wrap="square">
            <a:spAutoFit/>
          </a:bodyPr>
          <a:lstStyle/>
          <a:p>
            <a:pPr fontAlgn="base"/>
            <a:r>
              <a:rPr lang="ru-RU" sz="2400" b="1" dirty="0" smtClean="0">
                <a:latin typeface="Times New Roman" pitchFamily="18" charset="0"/>
                <a:cs typeface="Times New Roman" pitchFamily="18" charset="0"/>
              </a:rPr>
              <a:t>560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ашарга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әзерләп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440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үзлегеннән укып</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мәктәптән тыш</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405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мәктәптә укып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420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чирләп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375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бәйрәм итеп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305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төрле анкеталар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тутырып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250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кызыклы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китап</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укып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180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телефоннан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сөйләшеп</a:t>
            </a:r>
            <a:r>
              <a:rPr lang="ru-RU" sz="2400" b="1" dirty="0" smtClean="0">
                <a:latin typeface="Times New Roman" pitchFamily="18" charset="0"/>
                <a:cs typeface="Times New Roman" pitchFamily="18" charset="0"/>
              </a:rPr>
              <a:t>;</a:t>
            </a:r>
          </a:p>
          <a:p>
            <a:pPr fontAlgn="base"/>
            <a:r>
              <a:rPr lang="ru-RU" sz="2400" b="1" dirty="0" err="1" smtClean="0">
                <a:latin typeface="Times New Roman" pitchFamily="18" charset="0"/>
                <a:cs typeface="Times New Roman" pitchFamily="18" charset="0"/>
              </a:rPr>
              <a:t>ир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кеше</a:t>
            </a:r>
            <a:r>
              <a:rPr lang="ru-RU" sz="2400" b="1" dirty="0" smtClean="0">
                <a:latin typeface="Times New Roman" pitchFamily="18" charset="0"/>
                <a:cs typeface="Times New Roman" pitchFamily="18" charset="0"/>
              </a:rPr>
              <a:t> 177, </a:t>
            </a:r>
            <a:r>
              <a:rPr lang="ru-RU" sz="2400" b="1" dirty="0" err="1" smtClean="0">
                <a:latin typeface="Times New Roman" pitchFamily="18" charset="0"/>
                <a:cs typeface="Times New Roman" pitchFamily="18" charset="0"/>
              </a:rPr>
              <a:t>хатын-кыз</a:t>
            </a:r>
            <a:r>
              <a:rPr lang="ru-RU" sz="2400" b="1" dirty="0" smtClean="0">
                <a:latin typeface="Times New Roman" pitchFamily="18" charset="0"/>
                <a:cs typeface="Times New Roman" pitchFamily="18" charset="0"/>
              </a:rPr>
              <a:t> 531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киенеп</a:t>
            </a:r>
            <a:r>
              <a:rPr lang="ru-RU" sz="2400" b="1" dirty="0" smtClean="0">
                <a:latin typeface="Times New Roman" pitchFamily="18" charset="0"/>
                <a:cs typeface="Times New Roman" pitchFamily="18" charset="0"/>
              </a:rPr>
              <a:t>;</a:t>
            </a:r>
          </a:p>
          <a:p>
            <a:pPr fontAlgn="base"/>
            <a:r>
              <a:rPr lang="ru-RU" sz="2400" b="1" dirty="0" smtClean="0">
                <a:latin typeface="Times New Roman" pitchFamily="18" charset="0"/>
                <a:cs typeface="Times New Roman" pitchFamily="18" charset="0"/>
              </a:rPr>
              <a:t>140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чиратта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торып</a:t>
            </a:r>
            <a:r>
              <a:rPr lang="ru-RU" sz="2400" b="1" dirty="0" smtClean="0">
                <a:latin typeface="Times New Roman" pitchFamily="18" charset="0"/>
                <a:cs typeface="Times New Roman" pitchFamily="18" charset="0"/>
              </a:rPr>
              <a:t>;</a:t>
            </a:r>
          </a:p>
          <a:p>
            <a:pPr fontAlgn="base"/>
            <a:r>
              <a:rPr lang="ru-RU" sz="2400" b="1" dirty="0" err="1" smtClean="0">
                <a:latin typeface="Times New Roman" pitchFamily="18" charset="0"/>
                <a:cs typeface="Times New Roman" pitchFamily="18" charset="0"/>
              </a:rPr>
              <a:t>ир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кеше</a:t>
            </a:r>
            <a:r>
              <a:rPr lang="ru-RU" sz="2400" b="1" dirty="0" smtClean="0">
                <a:latin typeface="Times New Roman" pitchFamily="18" charset="0"/>
                <a:cs typeface="Times New Roman" pitchFamily="18" charset="0"/>
              </a:rPr>
              <a:t> 140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кырынып</a:t>
            </a:r>
            <a:r>
              <a:rPr lang="ru-RU" sz="2400" b="1" dirty="0" smtClean="0">
                <a:latin typeface="Times New Roman" pitchFamily="18" charset="0"/>
                <a:cs typeface="Times New Roman" pitchFamily="18" charset="0"/>
              </a:rPr>
              <a:t>;</a:t>
            </a:r>
          </a:p>
          <a:p>
            <a:pPr fontAlgn="base"/>
            <a:r>
              <a:rPr lang="ru-RU" sz="2400" b="1" dirty="0" err="1" smtClean="0">
                <a:latin typeface="Times New Roman" pitchFamily="18" charset="0"/>
                <a:cs typeface="Times New Roman" pitchFamily="18" charset="0"/>
              </a:rPr>
              <a:t>ир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кеше</a:t>
            </a:r>
            <a:r>
              <a:rPr lang="ru-RU" sz="2400" b="1" dirty="0" smtClean="0">
                <a:latin typeface="Times New Roman" pitchFamily="18" charset="0"/>
                <a:cs typeface="Times New Roman" pitchFamily="18" charset="0"/>
              </a:rPr>
              <a:t> 112, </a:t>
            </a:r>
            <a:r>
              <a:rPr lang="ru-RU" sz="2400" b="1" dirty="0" err="1" smtClean="0">
                <a:latin typeface="Times New Roman" pitchFamily="18" charset="0"/>
                <a:cs typeface="Times New Roman" pitchFamily="18" charset="0"/>
              </a:rPr>
              <a:t>хатын-кыз</a:t>
            </a:r>
            <a:r>
              <a:rPr lang="ru-RU" sz="2400" b="1" dirty="0" smtClean="0">
                <a:latin typeface="Times New Roman" pitchFamily="18" charset="0"/>
                <a:cs typeface="Times New Roman" pitchFamily="18" charset="0"/>
              </a:rPr>
              <a:t> 528 </a:t>
            </a:r>
            <a:r>
              <a:rPr lang="ru-RU" sz="2400" b="1" dirty="0" err="1" smtClean="0">
                <a:latin typeface="Times New Roman" pitchFamily="18" charset="0"/>
                <a:cs typeface="Times New Roman" pitchFamily="18" charset="0"/>
              </a:rPr>
              <a:t>тәүлеген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ваннада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юынып</a:t>
            </a:r>
            <a:r>
              <a:rPr lang="ru-RU" sz="2400" b="1" dirty="0" smtClean="0">
                <a:latin typeface="Times New Roman" pitchFamily="18" charset="0"/>
                <a:cs typeface="Times New Roman" pitchFamily="18" charset="0"/>
              </a:rPr>
              <a:t>.</a:t>
            </a:r>
            <a:r>
              <a:rPr lang="ru-RU" sz="2400" dirty="0" smtClean="0"/>
              <a:t> </a:t>
            </a:r>
            <a:r>
              <a:rPr lang="ru-RU" sz="2400" b="1" dirty="0" err="1" smtClean="0">
                <a:latin typeface="Times New Roman" pitchFamily="18" charset="0"/>
                <a:cs typeface="Times New Roman" pitchFamily="18" charset="0"/>
              </a:rPr>
              <a:t>Шулай</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үтә ди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аларның гомерләре.</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39937" name="Rectangle 1"/>
          <p:cNvSpPr>
            <a:spLocks noChangeArrowheads="1"/>
          </p:cNvSpPr>
          <p:nvPr/>
        </p:nvSpPr>
        <p:spPr bwMode="auto">
          <a:xfrm>
            <a:off x="0" y="-70597"/>
            <a:ext cx="7380312"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800" b="1" i="0" u="none" strike="noStrike" cap="none" normalizeH="0" baseline="0" dirty="0" smtClean="0">
                <a:ln>
                  <a:noFill/>
                </a:ln>
                <a:solidFill>
                  <a:srgbClr val="990000"/>
                </a:solidFill>
                <a:effectLst/>
                <a:latin typeface="Times New Roman" pitchFamily="18" charset="0"/>
                <a:ea typeface="Times New Roman" pitchFamily="18" charset="0"/>
                <a:cs typeface="Times New Roman" pitchFamily="18" charset="0"/>
              </a:rPr>
              <a:t>Ә</a:t>
            </a:r>
            <a:r>
              <a:rPr kumimoji="0" lang="ru-RU" sz="2800" b="1" i="0" u="none" strike="noStrike" cap="none" normalizeH="0" baseline="0" dirty="0" smtClean="0">
                <a:ln>
                  <a:noFill/>
                </a:ln>
                <a:solidFill>
                  <a:srgbClr val="990000"/>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err="1" smtClean="0">
                <a:ln>
                  <a:noFill/>
                </a:ln>
                <a:solidFill>
                  <a:srgbClr val="990000"/>
                </a:solidFill>
                <a:effectLst/>
                <a:latin typeface="Times New Roman" pitchFamily="18" charset="0"/>
                <a:ea typeface="Times New Roman" pitchFamily="18" charset="0"/>
                <a:cs typeface="Times New Roman" pitchFamily="18" charset="0"/>
              </a:rPr>
              <a:t>сез</a:t>
            </a:r>
            <a:r>
              <a:rPr kumimoji="0" lang="ru-RU" sz="2800" b="1" i="0" u="none" strike="noStrike" cap="none" normalizeH="0" baseline="0" dirty="0" smtClean="0">
                <a:ln>
                  <a:noFill/>
                </a:ln>
                <a:solidFill>
                  <a:srgbClr val="990000"/>
                </a:solidFill>
                <a:effectLst/>
                <a:latin typeface="Times New Roman" pitchFamily="18" charset="0"/>
                <a:ea typeface="Times New Roman" pitchFamily="18" charset="0"/>
                <a:cs typeface="Times New Roman" pitchFamily="18" charset="0"/>
              </a:rPr>
              <a:t> бел</a:t>
            </a:r>
            <a:r>
              <a:rPr kumimoji="0" lang="tt-RU" sz="2800" b="1" i="0" u="none" strike="noStrike" cap="none" normalizeH="0" baseline="0" dirty="0" smtClean="0">
                <a:ln>
                  <a:noFill/>
                </a:ln>
                <a:solidFill>
                  <a:srgbClr val="990000"/>
                </a:solidFill>
                <a:effectLst/>
                <a:latin typeface="Times New Roman" pitchFamily="18" charset="0"/>
                <a:ea typeface="Times New Roman" pitchFamily="18" charset="0"/>
                <a:cs typeface="Times New Roman" pitchFamily="18" charset="0"/>
              </a:rPr>
              <a:t>ә</a:t>
            </a:r>
            <a:r>
              <a:rPr kumimoji="0" lang="ru-RU" sz="2800" b="1" i="0" u="none" strike="noStrike" cap="none" normalizeH="0" baseline="0" dirty="0" err="1" smtClean="0">
                <a:ln>
                  <a:noFill/>
                </a:ln>
                <a:solidFill>
                  <a:srgbClr val="990000"/>
                </a:solidFill>
                <a:effectLst/>
                <a:latin typeface="Times New Roman" pitchFamily="18" charset="0"/>
                <a:ea typeface="Times New Roman" pitchFamily="18" charset="0"/>
                <a:cs typeface="Times New Roman" pitchFamily="18" charset="0"/>
              </a:rPr>
              <a:t>сезме</a:t>
            </a:r>
            <a:r>
              <a:rPr kumimoji="0" lang="ru-RU" sz="2800" b="1" i="0" u="none" strike="noStrike" cap="none" normalizeH="0" baseline="0" dirty="0" smtClean="0">
                <a:ln>
                  <a:noFill/>
                </a:ln>
                <a:solidFill>
                  <a:srgbClr val="990000"/>
                </a:solidFill>
                <a:effectLst/>
                <a:latin typeface="Times New Roman" pitchFamily="18" charset="0"/>
                <a:ea typeface="Times New Roman" pitchFamily="18" charset="0"/>
                <a:cs typeface="Times New Roman" pitchFamily="18" charset="0"/>
              </a:rPr>
              <a:t>?..</a:t>
            </a:r>
            <a:endParaRPr kumimoji="0" lang="ru-RU" sz="2800" b="0" i="0" u="none" strike="noStrike" cap="none" normalizeH="0" baseline="0" dirty="0" smtClean="0">
              <a:ln>
                <a:noFill/>
              </a:ln>
              <a:solidFill>
                <a:srgbClr val="99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Кешенең сөякләре бетоннан да ныграк</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-1386нчы елда Франциядә беренче тапкыр дуңгызны бала үтергән өчен асканнар</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-Башы киселгән таракан берничә атна шулай яши ала!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-Рим дип аталган шәһәр барлык континентта да бар</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-Исландиядә өй эте асрау закон белән тыела!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-Сезнең йөрәгегез көненә уртача 100 мең тапкыр тибә</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-Фил сикерә белми икән!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-Бал беркайчан да искерми торган ашамлык</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-Әгәр дә айның беренче көне якшәмбегә туры килсә,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“Пятница, </a:t>
            </a:r>
          </a:p>
          <a:p>
            <a:pPr marL="0" marR="0" lvl="0" indent="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-Тринадцатое”</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булачак</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tt-RU" sz="2000" dirty="0" smtClean="0">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Керпенең йөрәге минутына уртача 300 мәртәбә тибә.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tt-RU" sz="2000" dirty="0" smtClean="0">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Ишәкнең  күзләре берьюлы дүрт аягын да күрә икән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Небраска штатында (АКШ) төчкерү закон белән тыелган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tt-RU" sz="2000" dirty="0" smtClean="0">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Дельфиннар бер ачык күз белән йоклыйлар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Тавык 13 секундтан да күбрәк оча алмый икән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Личинка кортының  борны дүртәү</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Ябалак – ул зәңгәрсу төсне күрүче бердәнбер кош</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-Жираф</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үзенең күзләрен 73 сантиметрлы теле белән чистарта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Кеше көненә уртача 10 мәртәбә көлә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Тәвә кошының (страус) күзе аның миеннән зуррак</a:t>
            </a:r>
            <a:endParaRPr kumimoji="0" lang="tt-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Рисунок 6" descr="80509234_4688314_s2302_1233854933_1_5_.jpg"/>
          <p:cNvPicPr>
            <a:picLocks noChangeAspect="1"/>
          </p:cNvPicPr>
          <p:nvPr/>
        </p:nvPicPr>
        <p:blipFill>
          <a:blip r:embed="rId4" cstate="print"/>
          <a:stretch>
            <a:fillRect/>
          </a:stretch>
        </p:blipFill>
        <p:spPr>
          <a:xfrm>
            <a:off x="5796136" y="2420888"/>
            <a:ext cx="3145532" cy="4176464"/>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6" name="TextBox 5"/>
          <p:cNvSpPr txBox="1"/>
          <p:nvPr/>
        </p:nvSpPr>
        <p:spPr>
          <a:xfrm>
            <a:off x="285720" y="1142984"/>
            <a:ext cx="8358246" cy="3416320"/>
          </a:xfrm>
          <a:prstGeom prst="rect">
            <a:avLst/>
          </a:prstGeom>
          <a:noFill/>
        </p:spPr>
        <p:txBody>
          <a:bodyPr wrap="square" rtlCol="0">
            <a:spAutoFit/>
          </a:bodyPr>
          <a:lstStyle/>
          <a:p>
            <a:r>
              <a:rPr lang="ru-RU" sz="3600" b="1" i="1" dirty="0" err="1" smtClean="0">
                <a:latin typeface="Times New Roman" pitchFamily="18" charset="0"/>
                <a:cs typeface="Times New Roman" pitchFamily="18" charset="0"/>
              </a:rPr>
              <a:t>Елан</a:t>
            </a:r>
            <a:r>
              <a:rPr lang="ru-RU" sz="3600" b="1" i="1" dirty="0" smtClean="0">
                <a:latin typeface="Times New Roman" pitchFamily="18" charset="0"/>
                <a:cs typeface="Times New Roman" pitchFamily="18" charset="0"/>
              </a:rPr>
              <a:t> – </a:t>
            </a:r>
            <a:r>
              <a:rPr lang="ru-RU" sz="3600" b="1" i="1" dirty="0" err="1" smtClean="0">
                <a:latin typeface="Times New Roman" pitchFamily="18" charset="0"/>
                <a:cs typeface="Times New Roman" pitchFamily="18" charset="0"/>
              </a:rPr>
              <a:t>максатчан</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горур</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тыныч</a:t>
            </a:r>
            <a:r>
              <a:rPr lang="ru-RU" sz="3600" b="1" i="1" dirty="0" smtClean="0">
                <a:latin typeface="Times New Roman" pitchFamily="18" charset="0"/>
                <a:cs typeface="Times New Roman" pitchFamily="18" charset="0"/>
              </a:rPr>
              <a:t>, и</a:t>
            </a:r>
            <a:r>
              <a:rPr lang="tt-RU" sz="3600" b="1" i="1" dirty="0" smtClean="0">
                <a:latin typeface="Times New Roman" pitchFamily="18" charset="0"/>
                <a:cs typeface="Times New Roman" pitchFamily="18" charset="0"/>
              </a:rPr>
              <a:t>җади, көчле,  курку белмәс, тирән уйлый белә торган. Шуңа күрә  киләсе елыбыз уңышлы булыр. </a:t>
            </a:r>
            <a:r>
              <a:rPr lang="tt-RU" sz="3600" b="1" i="1" smtClean="0">
                <a:latin typeface="Times New Roman" pitchFamily="18" charset="0"/>
                <a:cs typeface="Times New Roman" pitchFamily="18" charset="0"/>
              </a:rPr>
              <a:t>Башлаячак  </a:t>
            </a:r>
            <a:r>
              <a:rPr lang="tt-RU" sz="3600" b="1" i="1" dirty="0" smtClean="0">
                <a:latin typeface="Times New Roman" pitchFamily="18" charset="0"/>
                <a:cs typeface="Times New Roman" pitchFamily="18" charset="0"/>
              </a:rPr>
              <a:t>эшләребез дә һичшиксез әйбәт булачак. Бу елда гаилә кору өч менә дигән ел!</a:t>
            </a:r>
            <a:endParaRPr lang="ru-RU" sz="3600" b="1" i="1" dirty="0">
              <a:latin typeface="Times New Roman" pitchFamily="18" charset="0"/>
              <a:cs typeface="Times New Roman" pitchFamily="18" charset="0"/>
            </a:endParaRPr>
          </a:p>
        </p:txBody>
      </p:sp>
      <p:pic>
        <p:nvPicPr>
          <p:cNvPr id="1027" name="Picture 3" descr="C:\Users\11\Desktop\новый год\snakes-2.jpeg"/>
          <p:cNvPicPr>
            <a:picLocks noChangeAspect="1" noChangeArrowheads="1"/>
          </p:cNvPicPr>
          <p:nvPr/>
        </p:nvPicPr>
        <p:blipFill>
          <a:blip r:embed="rId4" cstate="print"/>
          <a:srcRect/>
          <a:stretch>
            <a:fillRect/>
          </a:stretch>
        </p:blipFill>
        <p:spPr bwMode="auto">
          <a:xfrm>
            <a:off x="714348" y="4500570"/>
            <a:ext cx="7929618" cy="2143140"/>
          </a:xfrm>
          <a:prstGeom prst="rect">
            <a:avLst/>
          </a:prstGeom>
          <a:noFill/>
        </p:spPr>
      </p:pic>
      <p:pic>
        <p:nvPicPr>
          <p:cNvPr id="7" name="Picture 3" descr="C:\Users\11\Desktop\новый год\chasi150.png"/>
          <p:cNvPicPr>
            <a:picLocks noChangeAspect="1" noChangeArrowheads="1"/>
          </p:cNvPicPr>
          <p:nvPr/>
        </p:nvPicPr>
        <p:blipFill>
          <a:blip r:embed="rId3" cstate="print"/>
          <a:srcRect/>
          <a:stretch>
            <a:fillRect/>
          </a:stretch>
        </p:blipFill>
        <p:spPr bwMode="auto">
          <a:xfrm>
            <a:off x="7067536" y="152400"/>
            <a:ext cx="2228864" cy="222886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6" name="Picture 3" descr="C:\Users\11\Desktop\новый год\chasi150.png"/>
          <p:cNvPicPr>
            <a:picLocks noChangeAspect="1" noChangeArrowheads="1"/>
          </p:cNvPicPr>
          <p:nvPr/>
        </p:nvPicPr>
        <p:blipFill>
          <a:blip r:embed="rId3" cstate="print"/>
          <a:srcRect/>
          <a:stretch>
            <a:fillRect/>
          </a:stretch>
        </p:blipFill>
        <p:spPr bwMode="auto">
          <a:xfrm>
            <a:off x="7067536" y="152400"/>
            <a:ext cx="2228864" cy="2228864"/>
          </a:xfrm>
          <a:prstGeom prst="rect">
            <a:avLst/>
          </a:prstGeom>
          <a:noFill/>
        </p:spPr>
      </p:pic>
      <p:sp>
        <p:nvSpPr>
          <p:cNvPr id="49153" name="Rectangle 1"/>
          <p:cNvSpPr>
            <a:spLocks noChangeArrowheads="1"/>
          </p:cNvSpPr>
          <p:nvPr/>
        </p:nvSpPr>
        <p:spPr bwMode="auto">
          <a:xfrm>
            <a:off x="611560" y="3861317"/>
            <a:ext cx="5112568" cy="1384995"/>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0000"/>
                </a:solidFill>
                <a:effectLst/>
                <a:latin typeface="Times New Roman" pitchFamily="18" charset="0"/>
                <a:cs typeface="Times New Roman" pitchFamily="18" charset="0"/>
              </a:rPr>
              <a:t>Мөхәррирләр: </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Л.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Хәбирова, </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З.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Рәхиева,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Д.Вәлиева, </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Л. Садыков, Р. Идрисов,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З. Ибрагимова.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cs typeface="Times New Roman" pitchFamily="18" charset="0"/>
              </a:rPr>
              <a:t>Консультант: </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Л. И. </a:t>
            </a:r>
            <a:r>
              <a:rPr kumimoji="0" lang="ru-RU" sz="2000" b="0" i="0" u="none" strike="noStrike" cap="none" normalizeH="0" baseline="0" dirty="0" err="1" smtClean="0">
                <a:ln>
                  <a:noFill/>
                </a:ln>
                <a:solidFill>
                  <a:srgbClr val="000000"/>
                </a:solidFill>
                <a:effectLst/>
                <a:latin typeface="Times New Roman" pitchFamily="18" charset="0"/>
                <a:cs typeface="Times New Roman" pitchFamily="18" charset="0"/>
              </a:rPr>
              <a:t>Исмаилова</a:t>
            </a:r>
            <a:r>
              <a:rPr kumimoji="0" lang="ru-RU" sz="20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395536" y="-2449052"/>
            <a:ext cx="6624736" cy="5355312"/>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dirty="0" smtClean="0">
              <a:solidFill>
                <a:srgbClr val="000000"/>
              </a:solidFill>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err="1" smtClean="0">
                <a:ln>
                  <a:noFill/>
                </a:ln>
                <a:solidFill>
                  <a:srgbClr val="000000"/>
                </a:solidFill>
                <a:effectLst/>
                <a:latin typeface="Times New Roman" pitchFamily="18" charset="0"/>
                <a:cs typeface="Arial" pitchFamily="34" charset="0"/>
              </a:rPr>
              <a:t>Безнең адресыбыз</a:t>
            </a:r>
            <a:r>
              <a:rPr kumimoji="0" lang="ru-RU" sz="28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Казан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шәһәре Идел</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буе районы 78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нче</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урта</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белем</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бирү мәктәбе </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(Ю. Фучик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урамы</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40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нчы</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a:t>
            </a:r>
            <a:r>
              <a:rPr kumimoji="0" lang="ru-RU" sz="2800" b="0" i="0" u="none" strike="noStrike" cap="none" normalizeH="0" baseline="0" dirty="0" err="1" smtClean="0">
                <a:ln>
                  <a:noFill/>
                </a:ln>
                <a:solidFill>
                  <a:srgbClr val="000000"/>
                </a:solidFill>
                <a:effectLst/>
                <a:latin typeface="Times New Roman" pitchFamily="18" charset="0"/>
                <a:cs typeface="Arial" pitchFamily="34" charset="0"/>
              </a:rPr>
              <a:t>йорт</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 420139 </a:t>
            </a:r>
            <a:r>
              <a:rPr kumimoji="0" lang="ru-RU" sz="2800" b="1" i="0" u="none" strike="noStrike" cap="none" normalizeH="0" baseline="0" dirty="0" smtClean="0">
                <a:ln>
                  <a:noFill/>
                </a:ln>
                <a:solidFill>
                  <a:srgbClr val="000000"/>
                </a:solidFill>
                <a:effectLst/>
                <a:latin typeface="Times New Roman" pitchFamily="18" charset="0"/>
                <a:cs typeface="Arial" pitchFamily="34" charset="0"/>
              </a:rPr>
              <a:t>тел./ факс </a:t>
            </a:r>
            <a:r>
              <a:rPr kumimoji="0" lang="ru-RU" sz="2800" b="0" i="0" u="none" strike="noStrike" cap="none" normalizeH="0" baseline="0" dirty="0" smtClean="0">
                <a:ln>
                  <a:noFill/>
                </a:ln>
                <a:solidFill>
                  <a:srgbClr val="000000"/>
                </a:solidFill>
                <a:effectLst/>
                <a:latin typeface="Times New Roman" pitchFamily="18" charset="0"/>
                <a:cs typeface="Arial" pitchFamily="34" charset="0"/>
              </a:rPr>
              <a:t>268-58-61</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Times New Roman" pitchFamily="18" charset="0"/>
                <a:cs typeface="Arial" pitchFamily="34" charset="0"/>
              </a:rPr>
              <a:t>E-mail: </a:t>
            </a:r>
            <a:r>
              <a:rPr kumimoji="0" lang="en-US" sz="2800" b="0" i="0" u="none" strike="noStrike" cap="none" normalizeH="0" baseline="0" dirty="0" smtClean="0">
                <a:ln>
                  <a:noFill/>
                </a:ln>
                <a:solidFill>
                  <a:srgbClr val="000000"/>
                </a:solidFill>
                <a:effectLst/>
                <a:latin typeface="Times New Roman" pitchFamily="18" charset="0"/>
                <a:cs typeface="Arial" pitchFamily="34" charset="0"/>
              </a:rPr>
              <a:t>school_7878@mail.ru S78kzn@edu.tatar.ru</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11\Desktop\marra_352x416_0418_19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428596" y="357167"/>
            <a:ext cx="7143800" cy="1569660"/>
          </a:xfrm>
          <a:prstGeom prst="rect">
            <a:avLst/>
          </a:prstGeom>
        </p:spPr>
        <p:txBody>
          <a:bodyPr wrap="square">
            <a:spAutoFit/>
          </a:bodyPr>
          <a:lstStyle/>
          <a:p>
            <a:pPr algn="ctr"/>
            <a:r>
              <a:rPr lang="tt-RU" sz="3200" b="1" dirty="0" smtClean="0">
                <a:solidFill>
                  <a:srgbClr val="FF3399"/>
                </a:solidFill>
                <a:latin typeface="Times New Roman" pitchFamily="18" charset="0"/>
                <a:cs typeface="Times New Roman" pitchFamily="18" charset="0"/>
              </a:rPr>
              <a:t>“Мәктәбем минем”</a:t>
            </a:r>
            <a:r>
              <a:rPr lang="tt-RU" sz="3200" b="1" dirty="0" smtClean="0">
                <a:solidFill>
                  <a:srgbClr val="0070C0"/>
                </a:solidFill>
                <a:latin typeface="Times New Roman" pitchFamily="18" charset="0"/>
                <a:cs typeface="Times New Roman" pitchFamily="18" charset="0"/>
              </a:rPr>
              <a:t> газетасының рубрикалары:</a:t>
            </a:r>
          </a:p>
          <a:p>
            <a:pPr algn="ctr"/>
            <a:endParaRPr lang="tt-RU" sz="3200" b="1" dirty="0" smtClean="0">
              <a:solidFill>
                <a:srgbClr val="0070C0"/>
              </a:solidFill>
              <a:latin typeface="Times New Roman" pitchFamily="18" charset="0"/>
              <a:cs typeface="Times New Roman" pitchFamily="18" charset="0"/>
            </a:endParaRPr>
          </a:p>
        </p:txBody>
      </p:sp>
      <p:sp>
        <p:nvSpPr>
          <p:cNvPr id="6" name="Прямоугольник 5"/>
          <p:cNvSpPr/>
          <p:nvPr/>
        </p:nvSpPr>
        <p:spPr>
          <a:xfrm>
            <a:off x="357158" y="1857364"/>
            <a:ext cx="8215370" cy="2862322"/>
          </a:xfrm>
          <a:prstGeom prst="rect">
            <a:avLst/>
          </a:prstGeom>
        </p:spPr>
        <p:txBody>
          <a:bodyPr wrap="square">
            <a:spAutoFit/>
          </a:bodyPr>
          <a:lstStyle/>
          <a:p>
            <a:pPr algn="just">
              <a:buFont typeface="Wingdings" pitchFamily="2" charset="2"/>
              <a:buChar char="§"/>
              <a:defRPr/>
            </a:pPr>
            <a:r>
              <a:rPr lang="tt-RU" sz="3600" b="1" dirty="0" smtClean="0">
                <a:solidFill>
                  <a:srgbClr val="C00000"/>
                </a:solidFill>
                <a:latin typeface="Times New Roman" pitchFamily="18" charset="0"/>
                <a:cs typeface="Times New Roman" pitchFamily="18" charset="0"/>
              </a:rPr>
              <a:t>Мәктәп дәрьясында... Тәбрик итәбез!</a:t>
            </a:r>
          </a:p>
          <a:p>
            <a:pPr algn="just">
              <a:buFont typeface="Wingdings" pitchFamily="2" charset="2"/>
              <a:buChar char="§"/>
              <a:defRPr/>
            </a:pPr>
            <a:r>
              <a:rPr lang="tt-RU" sz="3600" b="1" dirty="0" smtClean="0">
                <a:solidFill>
                  <a:srgbClr val="C00000"/>
                </a:solidFill>
                <a:latin typeface="Times New Roman" pitchFamily="18" charset="0"/>
                <a:cs typeface="Times New Roman" pitchFamily="18" charset="0"/>
              </a:rPr>
              <a:t>Тарих сәхифәләре</a:t>
            </a:r>
          </a:p>
          <a:p>
            <a:pPr algn="just">
              <a:buFont typeface="Wingdings" pitchFamily="2" charset="2"/>
              <a:buChar char="§"/>
              <a:defRPr/>
            </a:pPr>
            <a:r>
              <a:rPr lang="tt-RU" sz="3600" b="1" dirty="0" smtClean="0">
                <a:solidFill>
                  <a:srgbClr val="C00000"/>
                </a:solidFill>
                <a:latin typeface="Times New Roman" pitchFamily="18" charset="0"/>
                <a:cs typeface="Times New Roman" pitchFamily="18" charset="0"/>
              </a:rPr>
              <a:t>“Сәлам, Универсиада – 2013!”</a:t>
            </a:r>
          </a:p>
          <a:p>
            <a:pPr algn="just">
              <a:buFont typeface="Wingdings" pitchFamily="2" charset="2"/>
              <a:buChar char="§"/>
              <a:defRPr/>
            </a:pPr>
            <a:r>
              <a:rPr lang="tt-RU" sz="3600" b="1" dirty="0" smtClean="0">
                <a:solidFill>
                  <a:srgbClr val="C00000"/>
                </a:solidFill>
                <a:latin typeface="Times New Roman" pitchFamily="18" charset="0"/>
                <a:cs typeface="Times New Roman" pitchFamily="18" charset="0"/>
              </a:rPr>
              <a:t>Илһам канатында</a:t>
            </a:r>
          </a:p>
          <a:p>
            <a:pPr algn="just">
              <a:buFont typeface="Wingdings" pitchFamily="2" charset="2"/>
              <a:buChar char="§"/>
              <a:defRPr/>
            </a:pPr>
            <a:r>
              <a:rPr lang="tt-RU" sz="3600" b="1" dirty="0" smtClean="0">
                <a:solidFill>
                  <a:srgbClr val="C00000"/>
                </a:solidFill>
                <a:latin typeface="Times New Roman" pitchFamily="18" charset="0"/>
                <a:cs typeface="Times New Roman" pitchFamily="18" charset="0"/>
              </a:rPr>
              <a:t>Эш беткәч, уйнарга ярый...</a:t>
            </a:r>
          </a:p>
        </p:txBody>
      </p:sp>
      <p:pic>
        <p:nvPicPr>
          <p:cNvPr id="7"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11\Desktop\новый год\novogodnyaya-ramka-92.pn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pic>
        <p:nvPicPr>
          <p:cNvPr id="1030" name="Picture 6" descr="C:\Users\11\Desktop\новый год\20709733706265173.jpg"/>
          <p:cNvPicPr>
            <a:picLocks noChangeAspect="1" noChangeArrowheads="1"/>
          </p:cNvPicPr>
          <p:nvPr/>
        </p:nvPicPr>
        <p:blipFill>
          <a:blip r:embed="rId3" cstate="print"/>
          <a:srcRect/>
          <a:stretch>
            <a:fillRect/>
          </a:stretch>
        </p:blipFill>
        <p:spPr bwMode="auto">
          <a:xfrm>
            <a:off x="6286480" y="4571984"/>
            <a:ext cx="2857520" cy="2286016"/>
          </a:xfrm>
          <a:prstGeom prst="rect">
            <a:avLst/>
          </a:prstGeom>
          <a:noFill/>
        </p:spPr>
      </p:pic>
      <p:sp>
        <p:nvSpPr>
          <p:cNvPr id="10" name="TextBox 9"/>
          <p:cNvSpPr txBox="1"/>
          <p:nvPr/>
        </p:nvSpPr>
        <p:spPr>
          <a:xfrm>
            <a:off x="642910" y="2071678"/>
            <a:ext cx="8072494" cy="2123658"/>
          </a:xfrm>
          <a:prstGeom prst="rect">
            <a:avLst/>
          </a:prstGeom>
          <a:noFill/>
        </p:spPr>
        <p:txBody>
          <a:bodyPr wrap="square" rtlCol="0">
            <a:spAutoFit/>
          </a:bodyPr>
          <a:lstStyle/>
          <a:p>
            <a:pPr algn="ctr"/>
            <a:r>
              <a:rPr lang="ru-RU" sz="6600" b="1" dirty="0" smtClean="0">
                <a:solidFill>
                  <a:srgbClr val="FF3399"/>
                </a:solidFill>
                <a:latin typeface="Times New Roman" pitchFamily="18" charset="0"/>
                <a:cs typeface="Times New Roman" pitchFamily="18" charset="0"/>
              </a:rPr>
              <a:t>Я</a:t>
            </a:r>
            <a:r>
              <a:rPr lang="tt-RU" sz="6600" b="1" dirty="0" smtClean="0">
                <a:solidFill>
                  <a:srgbClr val="FF3399"/>
                </a:solidFill>
                <a:latin typeface="Times New Roman" pitchFamily="18" charset="0"/>
                <a:cs typeface="Times New Roman" pitchFamily="18" charset="0"/>
              </a:rPr>
              <a:t>ңа ел </a:t>
            </a:r>
            <a:r>
              <a:rPr lang="tt-RU" sz="6600" b="1" smtClean="0">
                <a:solidFill>
                  <a:srgbClr val="FF3399"/>
                </a:solidFill>
                <a:latin typeface="Times New Roman" pitchFamily="18" charset="0"/>
                <a:cs typeface="Times New Roman" pitchFamily="18" charset="0"/>
              </a:rPr>
              <a:t>белән </a:t>
            </a:r>
            <a:r>
              <a:rPr lang="tt-RU" sz="6600" b="1" smtClean="0">
                <a:solidFill>
                  <a:srgbClr val="FF3399"/>
                </a:solidFill>
                <a:latin typeface="Times New Roman" pitchFamily="18" charset="0"/>
                <a:cs typeface="Times New Roman" pitchFamily="18" charset="0"/>
              </a:rPr>
              <a:t>сезне,  </a:t>
            </a:r>
            <a:r>
              <a:rPr lang="tt-RU" sz="6600" b="1" dirty="0" smtClean="0">
                <a:solidFill>
                  <a:srgbClr val="FF3399"/>
                </a:solidFill>
                <a:latin typeface="Times New Roman" pitchFamily="18" charset="0"/>
                <a:cs typeface="Times New Roman" pitchFamily="18" charset="0"/>
              </a:rPr>
              <a:t>дуслар! </a:t>
            </a:r>
            <a:endParaRPr lang="ru-RU" sz="6600" b="1" dirty="0">
              <a:solidFill>
                <a:srgbClr val="FF3399"/>
              </a:solidFill>
              <a:latin typeface="Times New Roman" pitchFamily="18" charset="0"/>
              <a:cs typeface="Times New Roman" pitchFamily="18" charset="0"/>
            </a:endParaRPr>
          </a:p>
        </p:txBody>
      </p:sp>
      <p:pic>
        <p:nvPicPr>
          <p:cNvPr id="1031" name="Picture 7" descr="C:\Users\11\Desktop\новый год\0_17f80_7b0767b3_orig.jpg"/>
          <p:cNvPicPr>
            <a:picLocks noChangeAspect="1" noChangeArrowheads="1"/>
          </p:cNvPicPr>
          <p:nvPr/>
        </p:nvPicPr>
        <p:blipFill>
          <a:blip r:embed="rId4" cstate="print"/>
          <a:srcRect/>
          <a:stretch>
            <a:fillRect/>
          </a:stretch>
        </p:blipFill>
        <p:spPr bwMode="auto">
          <a:xfrm>
            <a:off x="0" y="3071810"/>
            <a:ext cx="3286116" cy="3786190"/>
          </a:xfrm>
          <a:prstGeom prst="rect">
            <a:avLst/>
          </a:prstGeom>
          <a:noFill/>
        </p:spPr>
      </p:pic>
      <p:sp>
        <p:nvSpPr>
          <p:cNvPr id="13" name="TextBox 12"/>
          <p:cNvSpPr txBox="1"/>
          <p:nvPr/>
        </p:nvSpPr>
        <p:spPr>
          <a:xfrm>
            <a:off x="3571868" y="4714884"/>
            <a:ext cx="2880917" cy="1015663"/>
          </a:xfrm>
          <a:prstGeom prst="rect">
            <a:avLst/>
          </a:prstGeom>
          <a:noFill/>
        </p:spPr>
        <p:txBody>
          <a:bodyPr wrap="none" rtlCol="0">
            <a:spAutoFit/>
          </a:bodyPr>
          <a:lstStyle/>
          <a:p>
            <a:r>
              <a:rPr lang="tt-RU" sz="6000" b="1" dirty="0" smtClean="0">
                <a:solidFill>
                  <a:srgbClr val="FF3399"/>
                </a:solidFill>
                <a:latin typeface="Times New Roman" pitchFamily="18" charset="0"/>
                <a:cs typeface="Times New Roman" pitchFamily="18" charset="0"/>
              </a:rPr>
              <a:t>2013 ел </a:t>
            </a:r>
            <a:endParaRPr lang="ru-RU" sz="6000" b="1" dirty="0">
              <a:solidFill>
                <a:srgbClr val="FF3399"/>
              </a:solidFill>
              <a:latin typeface="Times New Roman" pitchFamily="18" charset="0"/>
              <a:cs typeface="Times New Roman" pitchFamily="18" charset="0"/>
            </a:endParaRPr>
          </a:p>
        </p:txBody>
      </p:sp>
      <p:pic>
        <p:nvPicPr>
          <p:cNvPr id="7" name="Picture 3" descr="C:\Users\11\Desktop\новый год\chasi150.png"/>
          <p:cNvPicPr>
            <a:picLocks noChangeAspect="1" noChangeArrowheads="1"/>
          </p:cNvPicPr>
          <p:nvPr/>
        </p:nvPicPr>
        <p:blipFill>
          <a:blip r:embed="rId5" cstate="print"/>
          <a:srcRect/>
          <a:stretch>
            <a:fillRect/>
          </a:stretch>
        </p:blipFill>
        <p:spPr bwMode="auto">
          <a:xfrm>
            <a:off x="6572264" y="0"/>
            <a:ext cx="2228864" cy="222886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11\Desktop\новый год\novogodnyaya-ramka-78.png"/>
          <p:cNvPicPr>
            <a:picLocks noChangeAspect="1" noChangeArrowheads="1"/>
          </p:cNvPicPr>
          <p:nvPr/>
        </p:nvPicPr>
        <p:blipFill>
          <a:blip r:embed="rId2" cstate="print"/>
          <a:srcRect/>
          <a:stretch>
            <a:fillRect/>
          </a:stretch>
        </p:blipFill>
        <p:spPr bwMode="auto">
          <a:xfrm>
            <a:off x="0" y="0"/>
            <a:ext cx="9144001"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6" name="Прямоугольник 5"/>
          <p:cNvSpPr/>
          <p:nvPr/>
        </p:nvSpPr>
        <p:spPr>
          <a:xfrm>
            <a:off x="1000100" y="1857364"/>
            <a:ext cx="7000924" cy="923330"/>
          </a:xfrm>
          <a:prstGeom prst="rect">
            <a:avLst/>
          </a:prstGeom>
        </p:spPr>
        <p:txBody>
          <a:bodyPr wrap="square">
            <a:spAutoFit/>
          </a:bodyPr>
          <a:lstStyle/>
          <a:p>
            <a:r>
              <a:rPr lang="tt-RU" sz="5400" b="1" dirty="0" smtClean="0">
                <a:solidFill>
                  <a:srgbClr val="7030A0"/>
                </a:solidFill>
                <a:latin typeface="Times New Roman" pitchFamily="18" charset="0"/>
                <a:cs typeface="Times New Roman" pitchFamily="18" charset="0"/>
              </a:rPr>
              <a:t>*</a:t>
            </a:r>
            <a:r>
              <a:rPr lang="tt-RU" sz="4400" b="1" dirty="0" smtClean="0">
                <a:solidFill>
                  <a:srgbClr val="7030A0"/>
                </a:solidFill>
                <a:latin typeface="Times New Roman" pitchFamily="18" charset="0"/>
                <a:cs typeface="Times New Roman" pitchFamily="18" charset="0"/>
              </a:rPr>
              <a:t> Мәктәп дәрьясында...</a:t>
            </a:r>
            <a:endParaRPr lang="ru-RU" sz="4400" dirty="0">
              <a:solidFill>
                <a:srgbClr val="7030A0"/>
              </a:solidFill>
            </a:endParaRPr>
          </a:p>
        </p:txBody>
      </p:sp>
      <p:sp>
        <p:nvSpPr>
          <p:cNvPr id="7" name="Прямоугольник 6"/>
          <p:cNvSpPr/>
          <p:nvPr/>
        </p:nvSpPr>
        <p:spPr>
          <a:xfrm>
            <a:off x="3124232" y="3244334"/>
            <a:ext cx="4233850" cy="461665"/>
          </a:xfrm>
          <a:prstGeom prst="rect">
            <a:avLst/>
          </a:prstGeom>
        </p:spPr>
        <p:txBody>
          <a:bodyPr wrap="square">
            <a:spAutoFit/>
          </a:bodyPr>
          <a:lstStyle/>
          <a:p>
            <a:pPr algn="r"/>
            <a:r>
              <a:rPr lang="tt-RU" sz="2400" b="1" dirty="0" smtClean="0">
                <a:solidFill>
                  <a:srgbClr val="7030A0"/>
                </a:solidFill>
                <a:latin typeface="Times New Roman" pitchFamily="18" charset="0"/>
                <a:cs typeface="Times New Roman" pitchFamily="18" charset="0"/>
              </a:rPr>
              <a:t>Мөхәррир: Диләрә Вәлиева</a:t>
            </a:r>
            <a:endParaRPr lang="ru-RU" sz="2400" b="1" dirty="0"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1025" name="Rectangle 1"/>
          <p:cNvSpPr>
            <a:spLocks noChangeArrowheads="1"/>
          </p:cNvSpPr>
          <p:nvPr/>
        </p:nvSpPr>
        <p:spPr bwMode="auto">
          <a:xfrm>
            <a:off x="395536" y="-1263976"/>
            <a:ext cx="7488832" cy="7048083"/>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800" b="1" i="0" u="none" strike="noStrike" cap="none" normalizeH="0" baseline="0" dirty="0" smtClean="0">
              <a:ln>
                <a:noFill/>
              </a:ln>
              <a:solidFill>
                <a:srgbClr val="660099"/>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4800" b="1" dirty="0" smtClean="0">
              <a:solidFill>
                <a:srgbClr val="660099"/>
              </a:solidFill>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800" b="1" i="0" u="none" strike="noStrike" cap="none" normalizeH="0" baseline="0" dirty="0" smtClean="0">
              <a:ln>
                <a:noFill/>
              </a:ln>
              <a:solidFill>
                <a:srgbClr val="660099"/>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4800" b="1" i="0" u="none" strike="noStrike" cap="none" normalizeH="0" baseline="0" dirty="0" err="1" smtClean="0">
                <a:ln>
                  <a:noFill/>
                </a:ln>
                <a:solidFill>
                  <a:srgbClr val="660099"/>
                </a:solidFill>
                <a:effectLst/>
                <a:latin typeface="Times New Roman" pitchFamily="18" charset="0"/>
                <a:cs typeface="Arial" pitchFamily="34" charset="0"/>
              </a:rPr>
              <a:t>Мәктәп хәбәрләре:</a:t>
            </a:r>
            <a:r>
              <a:rPr kumimoji="0" lang="ru-RU" sz="4800" b="1" i="0" u="none" strike="noStrike" cap="none" normalizeH="0" baseline="0" dirty="0" smtClean="0">
                <a:ln>
                  <a:noFill/>
                </a:ln>
                <a:solidFill>
                  <a:srgbClr val="660099"/>
                </a:solidFill>
                <a:effectLst/>
                <a:latin typeface="Times New Roman" pitchFamily="18" charset="0"/>
                <a:cs typeface="Arial" pitchFamily="34" charset="0"/>
              </a:rPr>
              <a:t> </a:t>
            </a:r>
            <a:endParaRPr kumimoji="0" lang="ru-RU"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1. Декабрь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ае</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инвалидлар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декадасы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булуы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белән истә калыр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Мәктәптә аларга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багышланган</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чаралар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үткәрелде: зур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концерт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караганнан</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соң</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тәмле ризыклар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белән сыйландылар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Социаль</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яклау</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хезмәткәрләре барысына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да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бүләкләр өләште</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Кичәне оештыруда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Е.Ф.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Майорова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О.В.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Скробова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Е.А.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Корочкина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зур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көч куйдылар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Шулай</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ук</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7 Г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һәм </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11 А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сыйныф</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укучылары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да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бик</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тырыштылар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инвалидларга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булыштылар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2.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К.Тинчуринның юбилеена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багышланган</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рәсемнәр конкурсында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Танина Ксения (11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сыйныф</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укучысы</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районда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1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нче</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урынга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лаек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булды</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Җитәкчесе: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М.Т.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Инсафутдинова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3.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Коррупциягә каршы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язылган</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иншалар</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конкурсында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Родионова Ирина (8 М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сыйныфы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2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нче</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урынны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яулады</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Җитәкчесе: </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Ә. М. </a:t>
            </a:r>
            <a:r>
              <a:rPr kumimoji="0" lang="ru-RU" sz="1600" b="1" i="0" u="none" strike="noStrike" cap="none" normalizeH="0" baseline="0" dirty="0" err="1" smtClean="0">
                <a:ln>
                  <a:noFill/>
                </a:ln>
                <a:solidFill>
                  <a:srgbClr val="000000"/>
                </a:solidFill>
                <a:effectLst/>
                <a:latin typeface="Times New Roman" pitchFamily="18" charset="0"/>
                <a:cs typeface="Times New Roman" pitchFamily="18" charset="0"/>
              </a:rPr>
              <a:t>Айзатуллова</a:t>
            </a: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4) </a:t>
            </a:r>
            <a:r>
              <a:rPr kumimoji="0" lang="en-US" sz="1600" b="1" i="0" u="none" strike="noStrike" cap="none" normalizeH="0" baseline="0" dirty="0" smtClean="0">
                <a:ln>
                  <a:noFill/>
                </a:ln>
                <a:solidFill>
                  <a:srgbClr val="FF0000"/>
                </a:solidFill>
                <a:effectLst/>
                <a:latin typeface="Times New Roman" pitchFamily="18" charset="0"/>
                <a:cs typeface="Times New Roman" pitchFamily="18" charset="0"/>
              </a:rPr>
              <a:t>«</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Балкыш</a:t>
            </a:r>
            <a:r>
              <a:rPr kumimoji="0" lang="en-US" sz="1600" b="1" i="0" u="none" strike="noStrike" cap="none" normalizeH="0" baseline="0" dirty="0" smtClean="0">
                <a:ln>
                  <a:noFill/>
                </a:ln>
                <a:solidFill>
                  <a:srgbClr val="FF0000"/>
                </a:solidFill>
                <a:effectLst/>
                <a:latin typeface="Times New Roman" pitchFamily="18" charset="0"/>
                <a:cs typeface="Times New Roman" pitchFamily="18" charset="0"/>
              </a:rPr>
              <a:t>»</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татар театр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студиясе</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К.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Тинчуринның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125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еллыгына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багышланган</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конкурста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дипломга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лаек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булды</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Яшь</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артистлар</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Вәлиева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Д.(8 М), Ибрагимова З. (8 Г),  Данилевский Е.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һәм Хасаншин</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 К.( 10 А),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Кәримов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Д.(11 В).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(Җитәкчесе: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Л.М. </a:t>
            </a:r>
            <a:r>
              <a:rPr kumimoji="0" lang="ru-RU" sz="1600" b="1" i="0" u="none" strike="noStrike" cap="none" normalizeH="0" baseline="0" dirty="0" err="1" smtClean="0">
                <a:ln>
                  <a:noFill/>
                </a:ln>
                <a:solidFill>
                  <a:srgbClr val="FF0000"/>
                </a:solidFill>
                <a:effectLst/>
                <a:latin typeface="Times New Roman" pitchFamily="18" charset="0"/>
                <a:cs typeface="Times New Roman" pitchFamily="18" charset="0"/>
              </a:rPr>
              <a:t>Фатхуллова</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FF0000"/>
                </a:solidFill>
                <a:effectLst/>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pic>
        <p:nvPicPr>
          <p:cNvPr id="6" name="Рисунок 5" descr="736404.jpg"/>
          <p:cNvPicPr>
            <a:picLocks noChangeAspect="1"/>
          </p:cNvPicPr>
          <p:nvPr/>
        </p:nvPicPr>
        <p:blipFill>
          <a:blip r:embed="rId4" cstate="print"/>
          <a:stretch>
            <a:fillRect/>
          </a:stretch>
        </p:blipFill>
        <p:spPr>
          <a:xfrm>
            <a:off x="323528" y="2996952"/>
            <a:ext cx="5256584" cy="3384376"/>
          </a:xfrm>
          <a:prstGeom prst="rect">
            <a:avLst/>
          </a:prstGeom>
        </p:spPr>
      </p:pic>
      <p:sp>
        <p:nvSpPr>
          <p:cNvPr id="9" name="Прямоугольник 8"/>
          <p:cNvSpPr/>
          <p:nvPr/>
        </p:nvSpPr>
        <p:spPr>
          <a:xfrm>
            <a:off x="2286000" y="1628801"/>
            <a:ext cx="4572000" cy="954107"/>
          </a:xfrm>
          <a:prstGeom prst="rect">
            <a:avLst/>
          </a:prstGeom>
        </p:spPr>
        <p:txBody>
          <a:bodyPr wrap="square">
            <a:spAutoFit/>
          </a:bodyPr>
          <a:lstStyle/>
          <a:p>
            <a:pPr algn="r"/>
            <a:r>
              <a:rPr lang="tt-RU" sz="2800" b="1" dirty="0" smtClean="0">
                <a:solidFill>
                  <a:srgbClr val="7030A0"/>
                </a:solidFill>
                <a:latin typeface="Times New Roman" pitchFamily="18" charset="0"/>
                <a:cs typeface="Times New Roman" pitchFamily="18" charset="0"/>
              </a:rPr>
              <a:t>Мөхәррир:</a:t>
            </a:r>
          </a:p>
          <a:p>
            <a:pPr algn="r"/>
            <a:r>
              <a:rPr lang="tt-RU" sz="2800" b="1" dirty="0" smtClean="0">
                <a:solidFill>
                  <a:srgbClr val="7030A0"/>
                </a:solidFill>
                <a:latin typeface="Times New Roman" pitchFamily="18" charset="0"/>
                <a:cs typeface="Times New Roman" pitchFamily="18" charset="0"/>
              </a:rPr>
              <a:t> Ленар Садыков</a:t>
            </a:r>
            <a:endParaRPr lang="ru-RU" sz="2800" b="1" dirty="0">
              <a:latin typeface="Times New Roman" pitchFamily="18" charset="0"/>
              <a:cs typeface="Times New Roman" pitchFamily="18" charset="0"/>
            </a:endParaRPr>
          </a:p>
        </p:txBody>
      </p:sp>
      <p:sp>
        <p:nvSpPr>
          <p:cNvPr id="10" name="Прямоугольник 9"/>
          <p:cNvSpPr/>
          <p:nvPr/>
        </p:nvSpPr>
        <p:spPr>
          <a:xfrm>
            <a:off x="683568" y="692696"/>
            <a:ext cx="5832648" cy="923330"/>
          </a:xfrm>
          <a:prstGeom prst="rect">
            <a:avLst/>
          </a:prstGeom>
        </p:spPr>
        <p:txBody>
          <a:bodyPr wrap="square">
            <a:spAutoFit/>
          </a:bodyPr>
          <a:lstStyle/>
          <a:p>
            <a:pPr algn="ctr"/>
            <a:r>
              <a:rPr lang="tt-RU" sz="5400" b="1" dirty="0" smtClean="0">
                <a:solidFill>
                  <a:srgbClr val="7030A0"/>
                </a:solidFill>
                <a:latin typeface="Times New Roman" pitchFamily="18" charset="0"/>
                <a:cs typeface="Times New Roman" pitchFamily="18" charset="0"/>
              </a:rPr>
              <a:t>Тарих сәхифәләре</a:t>
            </a:r>
            <a:endParaRPr lang="ru-RU" sz="5400" dirty="0">
              <a:solidFill>
                <a:srgbClr val="7030A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3073" name="Rectangle 1"/>
          <p:cNvSpPr>
            <a:spLocks noChangeArrowheads="1"/>
          </p:cNvSpPr>
          <p:nvPr/>
        </p:nvSpPr>
        <p:spPr bwMode="auto">
          <a:xfrm>
            <a:off x="323528" y="954553"/>
            <a:ext cx="7200800" cy="4493538"/>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1" i="0" u="none" strike="noStrike" cap="none" normalizeH="0" baseline="0" dirty="0" smtClean="0">
              <a:ln>
                <a:noFill/>
              </a:ln>
              <a:solidFill>
                <a:srgbClr val="660099"/>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b="1" dirty="0" smtClean="0">
              <a:solidFill>
                <a:srgbClr val="660099"/>
              </a:solidFill>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err="1" smtClean="0">
                <a:ln>
                  <a:noFill/>
                </a:ln>
                <a:solidFill>
                  <a:srgbClr val="660099"/>
                </a:solidFill>
                <a:effectLst/>
                <a:latin typeface="Times New Roman" pitchFamily="18" charset="0"/>
                <a:cs typeface="Arial" pitchFamily="34" charset="0"/>
              </a:rPr>
              <a:t>Күренекле </a:t>
            </a:r>
            <a:r>
              <a:rPr kumimoji="0" lang="ru-RU" sz="3200" b="1" i="0" u="none" strike="noStrike" cap="none" normalizeH="0" baseline="0" dirty="0" smtClean="0">
                <a:ln>
                  <a:noFill/>
                </a:ln>
                <a:solidFill>
                  <a:srgbClr val="660099"/>
                </a:solidFill>
                <a:effectLst/>
                <a:latin typeface="Times New Roman" pitchFamily="18" charset="0"/>
                <a:cs typeface="Arial" pitchFamily="34" charset="0"/>
              </a:rPr>
              <a:t>татар </a:t>
            </a:r>
            <a:r>
              <a:rPr kumimoji="0" lang="ru-RU" sz="3200" b="1" i="0" u="none" strike="noStrike" cap="none" normalizeH="0" baseline="0" dirty="0" err="1" smtClean="0">
                <a:ln>
                  <a:noFill/>
                </a:ln>
                <a:solidFill>
                  <a:srgbClr val="660099"/>
                </a:solidFill>
                <a:effectLst/>
                <a:latin typeface="Times New Roman" pitchFamily="18" charset="0"/>
                <a:cs typeface="Arial" pitchFamily="34" charset="0"/>
              </a:rPr>
              <a:t>әдибе Илдар</a:t>
            </a:r>
            <a:r>
              <a:rPr kumimoji="0" lang="ru-RU" sz="3200" b="1" i="0" u="none" strike="noStrike" cap="none" normalizeH="0" baseline="0" dirty="0" smtClean="0">
                <a:ln>
                  <a:noFill/>
                </a:ln>
                <a:solidFill>
                  <a:srgbClr val="660099"/>
                </a:solidFill>
                <a:effectLst/>
                <a:latin typeface="Times New Roman" pitchFamily="18" charset="0"/>
                <a:cs typeface="Arial" pitchFamily="34" charset="0"/>
              </a:rPr>
              <a:t> </a:t>
            </a:r>
            <a:r>
              <a:rPr kumimoji="0" lang="ru-RU" sz="3200" b="1" i="0" u="none" strike="noStrike" cap="none" normalizeH="0" baseline="0" dirty="0" err="1" smtClean="0">
                <a:ln>
                  <a:noFill/>
                </a:ln>
                <a:solidFill>
                  <a:srgbClr val="660099"/>
                </a:solidFill>
                <a:effectLst/>
                <a:latin typeface="Times New Roman" pitchFamily="18" charset="0"/>
                <a:cs typeface="Arial" pitchFamily="34" charset="0"/>
              </a:rPr>
              <a:t>Юзеевка</a:t>
            </a:r>
            <a:r>
              <a:rPr kumimoji="0" lang="ru-RU" sz="3200" b="1" i="0" u="none" strike="noStrike" cap="none" normalizeH="0" baseline="0" dirty="0" smtClean="0">
                <a:ln>
                  <a:noFill/>
                </a:ln>
                <a:solidFill>
                  <a:srgbClr val="660099"/>
                </a:solidFill>
                <a:effectLst/>
                <a:latin typeface="Times New Roman" pitchFamily="18" charset="0"/>
                <a:cs typeface="Arial" pitchFamily="34" charset="0"/>
              </a:rPr>
              <a:t> </a:t>
            </a:r>
            <a:r>
              <a:rPr kumimoji="0" lang="ru-RU" sz="3200" b="1" i="0" u="none" strike="noStrike" cap="none" normalizeH="0" baseline="0" smtClean="0">
                <a:ln>
                  <a:noFill/>
                </a:ln>
                <a:solidFill>
                  <a:srgbClr val="FF0066"/>
                </a:solidFill>
                <a:effectLst/>
                <a:latin typeface="Times New Roman" pitchFamily="18" charset="0"/>
                <a:cs typeface="Arial" pitchFamily="34" charset="0"/>
              </a:rPr>
              <a:t>80 </a:t>
            </a:r>
            <a:r>
              <a:rPr kumimoji="0" lang="ru-RU" sz="3200" b="1" i="0" u="none" strike="noStrike" cap="none" normalizeH="0" baseline="0" smtClean="0">
                <a:ln>
                  <a:noFill/>
                </a:ln>
                <a:solidFill>
                  <a:srgbClr val="660099"/>
                </a:solidFill>
                <a:effectLst/>
                <a:latin typeface="Times New Roman" pitchFamily="18" charset="0"/>
                <a:cs typeface="Arial" pitchFamily="34" charset="0"/>
              </a:rPr>
              <a:t>ел</a:t>
            </a:r>
            <a:r>
              <a:rPr kumimoji="0" lang="ru-RU" b="1" i="0" u="none" strike="noStrike" cap="none" normalizeH="0" baseline="0" smtClean="0">
                <a:ln>
                  <a:noFill/>
                </a:ln>
                <a:solidFill>
                  <a:srgbClr val="444444"/>
                </a:solidFill>
                <a:effectLst/>
                <a:latin typeface="Times New Roman" pitchFamily="18" charset="0"/>
                <a:cs typeface="Times New Roman" pitchFamily="18" charset="0"/>
              </a:rPr>
              <a:t> </a:t>
            </a:r>
            <a:endParaRPr kumimoji="0" lang="ru-RU"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И.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Юзеев</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башлангыч</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мәктәптә укыганда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ук</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шигырьләр </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яза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башлый</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1943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елда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ун</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яшьлек</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укучы</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баланың</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en-US" b="1" i="0" u="none" strike="noStrike" cap="none" normalizeH="0" baseline="0" dirty="0" smtClean="0">
                <a:ln>
                  <a:noFill/>
                </a:ln>
                <a:solidFill>
                  <a:srgbClr val="444444"/>
                </a:solidFill>
                <a:effectLst/>
                <a:latin typeface="Times New Roman" pitchFamily="18" charset="0"/>
                <a:cs typeface="Arial" pitchFamily="34" charset="0"/>
              </a:rPr>
              <a:t>«</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Дошман</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җиңелә</a:t>
            </a:r>
            <a:r>
              <a:rPr kumimoji="0" lang="en-US" b="1" i="0" u="none" strike="noStrike" cap="none" normalizeH="0" baseline="0" dirty="0" smtClean="0">
                <a:ln>
                  <a:noFill/>
                </a:ln>
                <a:solidFill>
                  <a:srgbClr val="444444"/>
                </a:solidFill>
                <a:effectLst/>
                <a:latin typeface="Times New Roman" pitchFamily="18" charset="0"/>
                <a:cs typeface="Arial" pitchFamily="34"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исемле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шигыре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район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газетасында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басылып</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чыга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Ул</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шулай</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ук</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пьесалар</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язуда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да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көчен сынап</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карый</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хәтта шулардан</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берсе — </a:t>
            </a:r>
            <a:r>
              <a:rPr kumimoji="0" lang="en-US" b="1" i="0" u="none" strike="noStrike" cap="none" normalizeH="0" baseline="0" dirty="0" smtClean="0">
                <a:ln>
                  <a:noFill/>
                </a:ln>
                <a:solidFill>
                  <a:srgbClr val="444444"/>
                </a:solidFill>
                <a:effectLst/>
                <a:latin typeface="Times New Roman" pitchFamily="18" charset="0"/>
                <a:cs typeface="Arial" pitchFamily="34" charset="0"/>
              </a:rPr>
              <a:t>«</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Алсу</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гөлләр</a:t>
            </a:r>
            <a:r>
              <a:rPr kumimoji="0" lang="en-US" b="1" i="0" u="none" strike="noStrike" cap="none" normalizeH="0" baseline="0" dirty="0" smtClean="0">
                <a:ln>
                  <a:noFill/>
                </a:ln>
                <a:solidFill>
                  <a:srgbClr val="444444"/>
                </a:solidFill>
                <a:effectLst/>
                <a:latin typeface="Times New Roman" pitchFamily="18" charset="0"/>
                <a:cs typeface="Arial" pitchFamily="34"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дигәне мәктәп сәхнәсендә дә уйнала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Ә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унынчы</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сыйныфта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укыганда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яшь</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авторның шигырьләре инде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Уфада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en-US" b="1" i="0" u="none" strike="noStrike" cap="none" normalizeH="0" baseline="0" dirty="0" smtClean="0">
                <a:ln>
                  <a:noFill/>
                </a:ln>
                <a:solidFill>
                  <a:srgbClr val="444444"/>
                </a:solidFill>
                <a:effectLst/>
                <a:latin typeface="Times New Roman" pitchFamily="18" charset="0"/>
                <a:cs typeface="Arial" pitchFamily="34" charset="0"/>
              </a:rPr>
              <a:t>«</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Әдәби Башкортстан</a:t>
            </a:r>
            <a:r>
              <a:rPr kumimoji="0" lang="en-US" b="1" i="0" u="none" strike="noStrike" cap="none" normalizeH="0" baseline="0" dirty="0" smtClean="0">
                <a:ln>
                  <a:noFill/>
                </a:ln>
                <a:solidFill>
                  <a:srgbClr val="444444"/>
                </a:solidFill>
                <a:effectLst/>
                <a:latin typeface="Times New Roman" pitchFamily="18" charset="0"/>
                <a:cs typeface="Arial" pitchFamily="34"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хәзерге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en-US" b="1" i="0" u="none" strike="noStrike" cap="none" normalizeH="0" baseline="0" dirty="0" smtClean="0">
                <a:ln>
                  <a:noFill/>
                </a:ln>
                <a:solidFill>
                  <a:srgbClr val="444444"/>
                </a:solidFill>
                <a:effectLst/>
                <a:latin typeface="Times New Roman" pitchFamily="18" charset="0"/>
                <a:cs typeface="Arial" pitchFamily="34" charset="0"/>
              </a:rPr>
              <a:t>«</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Агыйдел</a:t>
            </a:r>
            <a:r>
              <a:rPr kumimoji="0" lang="en-US" b="1" i="0" u="none" strike="noStrike" cap="none" normalizeH="0" baseline="0" dirty="0" smtClean="0">
                <a:ln>
                  <a:noFill/>
                </a:ln>
                <a:solidFill>
                  <a:srgbClr val="444444"/>
                </a:solidFill>
                <a:effectLst/>
                <a:latin typeface="Times New Roman" pitchFamily="18" charset="0"/>
                <a:cs typeface="Arial" pitchFamily="34" charset="0"/>
              </a:rPr>
              <a:t>») </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журналы, </a:t>
            </a:r>
            <a:r>
              <a:rPr kumimoji="0" lang="en-US" b="1" i="0" u="none" strike="noStrike" cap="none" normalizeH="0" baseline="0" dirty="0" smtClean="0">
                <a:ln>
                  <a:noFill/>
                </a:ln>
                <a:solidFill>
                  <a:srgbClr val="444444"/>
                </a:solidFill>
                <a:effectLst/>
                <a:latin typeface="Times New Roman" pitchFamily="18" charset="0"/>
                <a:cs typeface="Arial" pitchFamily="34" charset="0"/>
              </a:rPr>
              <a:t>«</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Кызыл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таң</a:t>
            </a:r>
            <a:r>
              <a:rPr kumimoji="0" lang="en-US" b="1" i="0" u="none" strike="noStrike" cap="none" normalizeH="0" baseline="0" dirty="0" smtClean="0">
                <a:ln>
                  <a:noFill/>
                </a:ln>
                <a:solidFill>
                  <a:srgbClr val="444444"/>
                </a:solidFill>
                <a:effectLst/>
                <a:latin typeface="Times New Roman" pitchFamily="18" charset="0"/>
                <a:cs typeface="Arial" pitchFamily="34"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газетасы</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кебек</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республика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матбугатында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күренә башлый</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a:t>
            </a:r>
            <a:endParaRPr kumimoji="0" lang="ru-RU"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Классик татар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поэзиясе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аерым</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алганда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Һ.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Такташ</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шигырьләре тәэсирендә </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яза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башлаган</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И.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Юзеев</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үзенчәлекле шагыйрь</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буларак</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илленче</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алтмышынчы</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елларда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444444"/>
                </a:solidFill>
                <a:effectLst/>
                <a:latin typeface="Times New Roman" pitchFamily="18" charset="0"/>
                <a:cs typeface="Times New Roman" pitchFamily="18" charset="0"/>
              </a:rPr>
              <a:t>формалаша</a:t>
            </a:r>
            <a:r>
              <a:rPr kumimoji="0" lang="ru-RU" b="1" i="0" u="none" strike="noStrike" cap="none" normalizeH="0" baseline="0" dirty="0" smtClean="0">
                <a:ln>
                  <a:noFill/>
                </a:ln>
                <a:solidFill>
                  <a:srgbClr val="444444"/>
                </a:solidFill>
                <a:effectLst/>
                <a:latin typeface="Times New Roman" pitchFamily="18" charset="0"/>
                <a:cs typeface="Times New Roman" pitchFamily="18" charset="0"/>
              </a:rPr>
              <a:t>. </a:t>
            </a:r>
            <a:endParaRPr kumimoji="0" lang="ru-RU"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2049" name="Rectangle 1"/>
          <p:cNvSpPr>
            <a:spLocks noChangeArrowheads="1"/>
          </p:cNvSpPr>
          <p:nvPr/>
        </p:nvSpPr>
        <p:spPr bwMode="auto">
          <a:xfrm>
            <a:off x="395536" y="472956"/>
            <a:ext cx="6768752" cy="617092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И.Юзеевкә </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1979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елда</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Татарстанның</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1983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елда</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Россия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Федерациясенең атказанган</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сәнгать эшлеклесе</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дигән мактаулы</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исемнәр бирелде</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1986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елда</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ул</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en-US" sz="2000" b="0" i="0" u="none" strike="noStrike" cap="none" normalizeH="0" baseline="0" dirty="0" smtClean="0">
                <a:ln>
                  <a:noFill/>
                </a:ln>
                <a:solidFill>
                  <a:srgbClr val="444444"/>
                </a:solidFill>
                <a:effectLst/>
                <a:latin typeface="Times New Roman" pitchFamily="18" charset="0"/>
                <a:cs typeface="Arial" pitchFamily="34" charset="0"/>
              </a:rPr>
              <a:t>«</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Почет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Билгесе</a:t>
            </a:r>
            <a:r>
              <a:rPr kumimoji="0" lang="en-US" sz="2000" b="0" i="0" u="none" strike="noStrike" cap="none" normalizeH="0" baseline="0" dirty="0" smtClean="0">
                <a:ln>
                  <a:noFill/>
                </a:ln>
                <a:solidFill>
                  <a:srgbClr val="444444"/>
                </a:solidFill>
                <a:effectLst/>
                <a:latin typeface="Times New Roman" pitchFamily="18" charset="0"/>
                <a:cs typeface="Arial" pitchFamily="34" charset="0"/>
              </a:rPr>
              <a:t>» </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ордены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белән </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бүләкләнде</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Ниһаять, </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1993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елда</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Татарстан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Республикасы</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Президенты М.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Шәймиев фәрманы белән Илдар</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Юзеев</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en-US" sz="2000" b="0" i="0" u="none" strike="noStrike" cap="none" normalizeH="0" baseline="0" dirty="0" smtClean="0">
                <a:ln>
                  <a:noFill/>
                </a:ln>
                <a:solidFill>
                  <a:srgbClr val="444444"/>
                </a:solidFill>
                <a:effectLst/>
                <a:latin typeface="Times New Roman" pitchFamily="18" charset="0"/>
                <a:cs typeface="Arial" pitchFamily="34" charset="0"/>
              </a:rPr>
              <a:t>«</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Татарстан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Республикасының халык</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шагыйре</a:t>
            </a:r>
            <a:r>
              <a:rPr kumimoji="0" lang="en-US" sz="2000" b="0" i="0" u="none" strike="noStrike" cap="none" normalizeH="0" baseline="0" dirty="0" smtClean="0">
                <a:ln>
                  <a:noFill/>
                </a:ln>
                <a:solidFill>
                  <a:srgbClr val="444444"/>
                </a:solidFill>
                <a:effectLst/>
                <a:latin typeface="Times New Roman" pitchFamily="18" charset="0"/>
                <a:cs typeface="Arial" pitchFamily="34" charset="0"/>
              </a:rPr>
              <a:t>»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дигән шәрәфле исемгә </a:t>
            </a:r>
            <a:r>
              <a:rPr kumimoji="0" lang="ru-RU" sz="2000" b="0" i="0" u="none" strike="noStrike" cap="none" normalizeH="0" baseline="0" dirty="0" smtClean="0">
                <a:ln>
                  <a:noFill/>
                </a:ln>
                <a:solidFill>
                  <a:srgbClr val="444444"/>
                </a:solidFill>
                <a:effectLst/>
                <a:latin typeface="Times New Roman" pitchFamily="18" charset="0"/>
                <a:cs typeface="Times New Roman" pitchFamily="18" charset="0"/>
              </a:rPr>
              <a:t>лаек </a:t>
            </a:r>
            <a:r>
              <a:rPr kumimoji="0" lang="ru-RU" sz="2000" b="0" i="0" u="none" strike="noStrike" cap="none" normalizeH="0" baseline="0" dirty="0" err="1" smtClean="0">
                <a:ln>
                  <a:noFill/>
                </a:ln>
                <a:solidFill>
                  <a:srgbClr val="444444"/>
                </a:solidFill>
                <a:effectLst/>
                <a:latin typeface="Times New Roman" pitchFamily="18" charset="0"/>
                <a:cs typeface="Times New Roman" pitchFamily="18" charset="0"/>
              </a:rPr>
              <a:t>булды</a:t>
            </a:r>
            <a:r>
              <a:rPr kumimoji="0" lang="ru-RU" sz="2400" b="0" i="0" u="none" strike="noStrike" cap="none" normalizeH="0" baseline="0" dirty="0" smtClean="0">
                <a:ln>
                  <a:noFill/>
                </a:ln>
                <a:solidFill>
                  <a:srgbClr val="444444"/>
                </a:solidFill>
                <a:effectLst/>
                <a:latin typeface="Times New Roman" pitchFamily="18" charset="0"/>
                <a:cs typeface="Times New Roman" pitchFamily="18" charset="0"/>
              </a:rPr>
              <a:t>.</a:t>
            </a:r>
          </a:p>
          <a:p>
            <a:pPr marL="0" marR="0" lvl="0" indent="0" defTabSz="914400" rtl="0" eaLnBrk="0" fontAlgn="base" latinLnBrk="0" hangingPunct="0">
              <a:lnSpc>
                <a:spcPct val="100000"/>
              </a:lnSpc>
              <a:spcBef>
                <a:spcPct val="0"/>
              </a:spcBef>
              <a:spcAft>
                <a:spcPct val="0"/>
              </a:spcAft>
              <a:buClrTx/>
              <a:buSzTx/>
              <a:buFontTx/>
              <a:buNone/>
              <a:tabLst/>
            </a:pPr>
            <a:endParaRPr lang="ru-RU" sz="1100" dirty="0" smtClean="0">
              <a:solidFill>
                <a:srgbClr val="444444"/>
              </a:solidFill>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cs typeface="Arial" pitchFamily="34" charset="0"/>
              </a:rPr>
              <a:t>«</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Ап-ак</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карга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ятып</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бер</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елыйсы</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Times New Roman" pitchFamily="18" charset="0"/>
                <a:cs typeface="Arial" pitchFamily="34" charset="0"/>
              </a:rPr>
              <a:t>килә</a:t>
            </a:r>
            <a:r>
              <a:rPr kumimoji="0" lang="ru-RU" sz="2000" b="1" i="0" u="none" strike="noStrike" cap="none" normalizeH="0" baseline="0" dirty="0" smtClean="0">
                <a:ln>
                  <a:noFill/>
                </a:ln>
                <a:solidFill>
                  <a:srgbClr val="000000"/>
                </a:solidFill>
                <a:effectLst/>
                <a:latin typeface="Times New Roman" pitchFamily="18" charset="0"/>
                <a:cs typeface="Arial" pitchFamily="34" charset="0"/>
              </a:rPr>
              <a:t>...</a:t>
            </a:r>
            <a:r>
              <a:rPr kumimoji="0" lang="en-US" sz="2000" b="1" i="0" u="none" strike="noStrike" cap="none" normalizeH="0" baseline="0" dirty="0" smtClean="0">
                <a:ln>
                  <a:noFill/>
                </a:ln>
                <a:solidFill>
                  <a:srgbClr val="000000"/>
                </a:solidFill>
                <a:effectLst/>
                <a:latin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cs typeface="Arial" pitchFamily="34" charset="0"/>
              </a:rPr>
              <a:t>Ап-ак</a:t>
            </a:r>
            <a:r>
              <a:rPr kumimoji="0" lang="ru-RU" b="0" i="0" u="none" strike="noStrike" cap="none" normalizeH="0" baseline="0" dirty="0" smtClean="0">
                <a:ln>
                  <a:noFill/>
                </a:ln>
                <a:solidFill>
                  <a:srgbClr val="000000"/>
                </a:solidFill>
                <a:effectLst/>
                <a:latin typeface="Times New Roman" pitchFamily="18" charset="0"/>
                <a:cs typeface="Arial" pitchFamily="34" charset="0"/>
              </a:rPr>
              <a:t> карга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ятып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елыйсы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Күз яшьләрем туңып бозга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әйләнсен 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Җылы өмет итеп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сорыйсы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en-US" b="0" i="0" u="none" strike="noStrike" cap="none" normalizeH="0" baseline="0" dirty="0" smtClean="0">
                <a:ln>
                  <a:noFill/>
                </a:ln>
                <a:solidFill>
                  <a:srgbClr val="000000"/>
                </a:solidFill>
                <a:effectLst/>
                <a:latin typeface="Times New Roman" pitchFamily="18" charset="0"/>
                <a:cs typeface="Arial" pitchFamily="34" charset="0"/>
              </a:rPr>
              <a:t>«</a:t>
            </a:r>
            <a:r>
              <a:rPr kumimoji="0" lang="ru-RU" b="0" i="0" u="none" strike="noStrike" cap="none" normalizeH="0" baseline="0" dirty="0" smtClean="0">
                <a:ln>
                  <a:noFill/>
                </a:ln>
                <a:solidFill>
                  <a:srgbClr val="000000"/>
                </a:solidFill>
                <a:effectLst/>
                <a:latin typeface="Times New Roman" pitchFamily="18" charset="0"/>
                <a:cs typeface="Arial" pitchFamily="34" charset="0"/>
              </a:rPr>
              <a:t>Минем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хәлдә инде</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дөнья</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әллә син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дә</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r>
              <a:rPr kumimoji="0" lang="en-US"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cs typeface="Arial" pitchFamily="34" charset="0"/>
              </a:rPr>
              <a:t>Һаваларга менеп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бер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җырлыйсы килә: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Җанымдагы бозлар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эреп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түгелсен 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Шыксыз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бу</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җиһанны матурлыйсы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килә:</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en-US" b="0" i="0" u="none" strike="noStrike" cap="none" normalizeH="0" baseline="0" dirty="0" smtClean="0">
                <a:ln>
                  <a:noFill/>
                </a:ln>
                <a:solidFill>
                  <a:srgbClr val="000000"/>
                </a:solidFill>
                <a:effectLst/>
                <a:latin typeface="Times New Roman" pitchFamily="18" charset="0"/>
                <a:cs typeface="Arial" pitchFamily="34" charset="0"/>
              </a:rPr>
              <a:t>«</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Бөтен дөнья назга-язга</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күмелсен лә...</a:t>
            </a:r>
            <a:r>
              <a:rPr kumimoji="0" lang="en-US" b="0" i="0" u="none" strike="noStrike" cap="none" normalizeH="0" baseline="0" dirty="0" smtClean="0">
                <a:ln>
                  <a:noFill/>
                </a:ln>
                <a:solidFill>
                  <a:srgbClr val="000000"/>
                </a:solidFill>
                <a:effectLst/>
                <a:latin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Times New Roman" pitchFamily="18" charset="0"/>
                <a:cs typeface="Arial" pitchFamily="34" charset="0"/>
              </a:rPr>
              <a:t>Хыялымнан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әкрен...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әкрен генә сүнәм...</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Җиргә төшәм горур</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башны</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түбән иеп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ru-RU" b="0" i="0" u="none" strike="noStrike" cap="none" normalizeH="0" baseline="0" dirty="0" err="1" smtClean="0">
                <a:ln>
                  <a:noFill/>
                </a:ln>
                <a:solidFill>
                  <a:srgbClr val="000000"/>
                </a:solidFill>
                <a:effectLst/>
                <a:latin typeface="Times New Roman" pitchFamily="18" charset="0"/>
                <a:cs typeface="Arial" pitchFamily="34" charset="0"/>
              </a:rPr>
              <a:t>Дөнья карый</a:t>
            </a:r>
            <a:r>
              <a:rPr kumimoji="0" lang="ru-RU"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миңа үзе өмет белән:</a:t>
            </a:r>
            <a:r>
              <a:rPr kumimoji="0" lang="ru-RU" b="0" i="0" u="none" strike="noStrike" cap="none" normalizeH="0" baseline="0" dirty="0" smtClean="0">
                <a:ln>
                  <a:noFill/>
                </a:ln>
                <a:solidFill>
                  <a:srgbClr val="000000"/>
                </a:solidFill>
                <a:effectLst/>
                <a:latin typeface="Times New Roman" pitchFamily="18" charset="0"/>
                <a:cs typeface="Arial" pitchFamily="34" charset="0"/>
              </a:rPr>
              <a:t/>
            </a:r>
            <a:br>
              <a:rPr kumimoji="0" lang="ru-RU" b="0" i="0" u="none" strike="noStrike" cap="none" normalizeH="0" baseline="0" dirty="0" smtClean="0">
                <a:ln>
                  <a:noFill/>
                </a:ln>
                <a:solidFill>
                  <a:srgbClr val="000000"/>
                </a:solidFill>
                <a:effectLst/>
                <a:latin typeface="Times New Roman" pitchFamily="18" charset="0"/>
                <a:cs typeface="Arial" pitchFamily="34" charset="0"/>
              </a:rPr>
            </a:br>
            <a:r>
              <a:rPr kumimoji="0" lang="en-US" b="0" i="0" u="none" strike="noStrike" cap="none" normalizeH="0" baseline="0" dirty="0" smtClean="0">
                <a:ln>
                  <a:noFill/>
                </a:ln>
                <a:solidFill>
                  <a:srgbClr val="000000"/>
                </a:solidFill>
                <a:effectLst/>
                <a:latin typeface="Times New Roman" pitchFamily="18" charset="0"/>
                <a:cs typeface="Arial" pitchFamily="34" charset="0"/>
              </a:rPr>
              <a:t>«</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Суыттыгыз</a:t>
            </a:r>
            <a:r>
              <a:rPr kumimoji="0" lang="ru-RU" b="0" i="0" u="none" strike="noStrike" cap="none" normalizeH="0" baseline="0" dirty="0" smtClean="0">
                <a:ln>
                  <a:noFill/>
                </a:ln>
                <a:solidFill>
                  <a:srgbClr val="000000"/>
                </a:solidFill>
                <a:effectLst/>
                <a:latin typeface="Times New Roman" pitchFamily="18" charset="0"/>
                <a:cs typeface="Arial" pitchFamily="34" charset="0"/>
              </a:rPr>
              <a:t> мине, кем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җылытыр</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r>
              <a:rPr kumimoji="0" lang="en-US" b="0" i="0" u="none" strike="noStrike" cap="none" normalizeH="0" baseline="0" dirty="0" smtClean="0">
                <a:ln>
                  <a:noFill/>
                </a:ln>
                <a:solidFill>
                  <a:srgbClr val="000000"/>
                </a:solidFill>
                <a:effectLst/>
                <a:latin typeface="Times New Roman" pitchFamily="18" charset="0"/>
                <a:cs typeface="Arial" pitchFamily="34" charset="0"/>
              </a:rPr>
              <a:t>» —</a:t>
            </a:r>
            <a:r>
              <a:rPr kumimoji="0" lang="ru-RU" b="0" i="0" u="none" strike="noStrike" cap="none" normalizeH="0" baseline="0" dirty="0" err="1" smtClean="0">
                <a:ln>
                  <a:noFill/>
                </a:ln>
                <a:solidFill>
                  <a:srgbClr val="000000"/>
                </a:solidFill>
                <a:effectLst/>
                <a:latin typeface="Times New Roman" pitchFamily="18" charset="0"/>
                <a:cs typeface="Arial" pitchFamily="34" charset="0"/>
              </a:rPr>
              <a:t>диеп</a:t>
            </a:r>
            <a:r>
              <a:rPr kumimoji="0" lang="ru-RU" b="0" i="0" u="none" strike="noStrike" cap="none" normalizeH="0" baseline="0" dirty="0" smtClean="0">
                <a:ln>
                  <a:noFill/>
                </a:ln>
                <a:solidFill>
                  <a:srgbClr val="000000"/>
                </a:solidFill>
                <a:effectLst/>
                <a:latin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Garamond"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11\Desktop\17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11\Desktop\новый год\chasi150.png"/>
          <p:cNvPicPr>
            <a:picLocks noChangeAspect="1" noChangeArrowheads="1"/>
          </p:cNvPicPr>
          <p:nvPr/>
        </p:nvPicPr>
        <p:blipFill>
          <a:blip r:embed="rId3" cstate="print"/>
          <a:srcRect/>
          <a:stretch>
            <a:fillRect/>
          </a:stretch>
        </p:blipFill>
        <p:spPr bwMode="auto">
          <a:xfrm>
            <a:off x="6915136" y="0"/>
            <a:ext cx="2228864" cy="2228864"/>
          </a:xfrm>
          <a:prstGeom prst="rect">
            <a:avLst/>
          </a:prstGeom>
          <a:noFill/>
        </p:spPr>
      </p:pic>
      <p:sp>
        <p:nvSpPr>
          <p:cNvPr id="6" name="Прямоугольник 5"/>
          <p:cNvSpPr/>
          <p:nvPr/>
        </p:nvSpPr>
        <p:spPr>
          <a:xfrm>
            <a:off x="214282" y="571480"/>
            <a:ext cx="6429420" cy="769441"/>
          </a:xfrm>
          <a:prstGeom prst="rect">
            <a:avLst/>
          </a:prstGeom>
        </p:spPr>
        <p:txBody>
          <a:bodyPr wrap="square">
            <a:spAutoFit/>
          </a:bodyPr>
          <a:lstStyle/>
          <a:p>
            <a:r>
              <a:rPr lang="tt-RU" sz="4400" b="1" dirty="0" smtClean="0">
                <a:solidFill>
                  <a:srgbClr val="7030A0"/>
                </a:solidFill>
                <a:latin typeface="Times New Roman" pitchFamily="18" charset="0"/>
                <a:cs typeface="Times New Roman" pitchFamily="18" charset="0"/>
              </a:rPr>
              <a:t>* Мәктәп дәрьясында...</a:t>
            </a:r>
            <a:endParaRPr lang="ru-RU" sz="4400" dirty="0">
              <a:solidFill>
                <a:srgbClr val="7030A0"/>
              </a:solidFill>
            </a:endParaRPr>
          </a:p>
        </p:txBody>
      </p:sp>
      <p:sp>
        <p:nvSpPr>
          <p:cNvPr id="8" name="Прямоугольник 7"/>
          <p:cNvSpPr/>
          <p:nvPr/>
        </p:nvSpPr>
        <p:spPr>
          <a:xfrm>
            <a:off x="428596" y="2071678"/>
            <a:ext cx="7286676" cy="4247317"/>
          </a:xfrm>
          <a:prstGeom prst="rect">
            <a:avLst/>
          </a:prstGeom>
        </p:spPr>
        <p:txBody>
          <a:bodyPr wrap="square">
            <a:spAutoFit/>
          </a:bodyPr>
          <a:lstStyle/>
          <a:p>
            <a:pPr algn="just">
              <a:defRPr/>
            </a:pPr>
            <a:r>
              <a:rPr lang="tt-RU" b="1" dirty="0" smtClean="0">
                <a:latin typeface="Times New Roman" pitchFamily="18" charset="0"/>
                <a:cs typeface="Times New Roman" pitchFamily="18" charset="0"/>
              </a:rPr>
              <a:t>78 нче мәктәп укытучылары һәм укучылары тылсымлы, буранлы кыш көннәренә туры килгән  туган көннәрен билгеләп үтүче укытучыларны </a:t>
            </a:r>
            <a:endParaRPr lang="ru-RU" b="1" dirty="0" smtClean="0">
              <a:latin typeface="Times New Roman" pitchFamily="18" charset="0"/>
              <a:cs typeface="Times New Roman" pitchFamily="18" charset="0"/>
            </a:endParaRPr>
          </a:p>
          <a:p>
            <a:pPr algn="just">
              <a:defRPr/>
            </a:pPr>
            <a:r>
              <a:rPr lang="tt-RU" b="1" dirty="0" smtClean="0">
                <a:latin typeface="Times New Roman" pitchFamily="18" charset="0"/>
                <a:cs typeface="Times New Roman" pitchFamily="18" charset="0"/>
              </a:rPr>
              <a:t>котлый: </a:t>
            </a:r>
          </a:p>
          <a:p>
            <a:pPr algn="just">
              <a:defRPr/>
            </a:pPr>
            <a:r>
              <a:rPr lang="tt-RU" b="1" dirty="0" smtClean="0">
                <a:latin typeface="Times New Roman" pitchFamily="18" charset="0"/>
                <a:cs typeface="Times New Roman" pitchFamily="18" charset="0"/>
              </a:rPr>
              <a:t>Ильина Валентина  Ивановна </a:t>
            </a:r>
          </a:p>
          <a:p>
            <a:pPr algn="just">
              <a:defRPr/>
            </a:pPr>
            <a:r>
              <a:rPr lang="tt-RU" b="1" dirty="0" smtClean="0">
                <a:latin typeface="Times New Roman" pitchFamily="18" charset="0"/>
                <a:cs typeface="Times New Roman" pitchFamily="18" charset="0"/>
              </a:rPr>
              <a:t>Инсафутдинова Миляуша Тальгатовна</a:t>
            </a:r>
          </a:p>
          <a:p>
            <a:pPr algn="just">
              <a:defRPr/>
            </a:pPr>
            <a:r>
              <a:rPr lang="tt-RU" b="1" dirty="0" smtClean="0">
                <a:latin typeface="Times New Roman" pitchFamily="18" charset="0"/>
                <a:cs typeface="Times New Roman" pitchFamily="18" charset="0"/>
              </a:rPr>
              <a:t>Кофтункина Елена Валентиновна</a:t>
            </a:r>
          </a:p>
          <a:p>
            <a:pPr algn="just">
              <a:defRPr/>
            </a:pPr>
            <a:r>
              <a:rPr lang="tt-RU" b="1" dirty="0" smtClean="0">
                <a:latin typeface="Times New Roman" pitchFamily="18" charset="0"/>
                <a:cs typeface="Times New Roman" pitchFamily="18" charset="0"/>
              </a:rPr>
              <a:t>Опарина Лилия Фаридовна</a:t>
            </a:r>
          </a:p>
          <a:p>
            <a:pPr algn="just">
              <a:defRPr/>
            </a:pPr>
            <a:r>
              <a:rPr lang="tt-RU" b="1" dirty="0" smtClean="0">
                <a:latin typeface="Times New Roman" pitchFamily="18" charset="0"/>
                <a:cs typeface="Times New Roman" pitchFamily="18" charset="0"/>
              </a:rPr>
              <a:t>Приходько Надежда Анатольевна</a:t>
            </a:r>
          </a:p>
          <a:p>
            <a:pPr algn="just">
              <a:defRPr/>
            </a:pPr>
            <a:r>
              <a:rPr lang="tt-RU" b="1" dirty="0" smtClean="0">
                <a:latin typeface="Times New Roman" pitchFamily="18" charset="0"/>
                <a:cs typeface="Times New Roman" pitchFamily="18" charset="0"/>
              </a:rPr>
              <a:t>Роганова Татьяна Николаевна</a:t>
            </a:r>
          </a:p>
          <a:p>
            <a:pPr algn="just">
              <a:defRPr/>
            </a:pPr>
            <a:r>
              <a:rPr lang="tt-RU" b="1" dirty="0" smtClean="0">
                <a:latin typeface="Times New Roman" pitchFamily="18" charset="0"/>
                <a:cs typeface="Times New Roman" pitchFamily="18" charset="0"/>
              </a:rPr>
              <a:t>Исмаилова Люция Исраиловна</a:t>
            </a:r>
          </a:p>
          <a:p>
            <a:pPr algn="just">
              <a:defRPr/>
            </a:pPr>
            <a:r>
              <a:rPr lang="tt-RU" b="1" dirty="0" smtClean="0">
                <a:latin typeface="Times New Roman" pitchFamily="18" charset="0"/>
                <a:cs typeface="Times New Roman" pitchFamily="18" charset="0"/>
              </a:rPr>
              <a:t>Хорина Нина Федоровна </a:t>
            </a:r>
          </a:p>
          <a:p>
            <a:pPr algn="just">
              <a:defRPr/>
            </a:pPr>
            <a:r>
              <a:rPr lang="tt-RU" b="1" dirty="0" smtClean="0">
                <a:latin typeface="Times New Roman" pitchFamily="18" charset="0"/>
                <a:cs typeface="Times New Roman" pitchFamily="18" charset="0"/>
              </a:rPr>
              <a:t>Яковлева Евгения Николаевна </a:t>
            </a:r>
          </a:p>
          <a:p>
            <a:pPr algn="just">
              <a:defRPr/>
            </a:pPr>
            <a:endParaRPr lang="ru-RU" b="1" dirty="0" smtClean="0">
              <a:latin typeface="Times New Roman" pitchFamily="18" charset="0"/>
              <a:cs typeface="Times New Roman" pitchFamily="18" charset="0"/>
            </a:endParaRPr>
          </a:p>
          <a:p>
            <a:pPr>
              <a:defRPr/>
            </a:pPr>
            <a:r>
              <a:rPr lang="tt-RU" b="1" dirty="0" smtClean="0">
                <a:latin typeface="Times New Roman" pitchFamily="18" charset="0"/>
                <a:cs typeface="Times New Roman" pitchFamily="18" charset="0"/>
              </a:rPr>
              <a:t> </a:t>
            </a:r>
            <a:endParaRPr lang="ru-RU" b="1" dirty="0" smtClean="0">
              <a:latin typeface="Times New Roman" pitchFamily="18" charset="0"/>
              <a:cs typeface="Times New Roman" pitchFamily="18" charset="0"/>
            </a:endParaRPr>
          </a:p>
        </p:txBody>
      </p:sp>
      <p:sp>
        <p:nvSpPr>
          <p:cNvPr id="9" name="TextBox 8"/>
          <p:cNvSpPr txBox="1"/>
          <p:nvPr/>
        </p:nvSpPr>
        <p:spPr>
          <a:xfrm>
            <a:off x="571472" y="1428737"/>
            <a:ext cx="3714776" cy="861774"/>
          </a:xfrm>
          <a:prstGeom prst="rect">
            <a:avLst/>
          </a:prstGeom>
          <a:noFill/>
        </p:spPr>
        <p:txBody>
          <a:bodyPr wrap="square" rtlCol="0">
            <a:spAutoFit/>
          </a:bodyPr>
          <a:lstStyle/>
          <a:p>
            <a:r>
              <a:rPr lang="tt-RU" sz="3200" b="1" spc="600" dirty="0" smtClean="0">
                <a:solidFill>
                  <a:srgbClr val="FF3399"/>
                </a:solidFill>
                <a:effectLst>
                  <a:outerShdw blurRad="38100" dist="38100" dir="2700000" algn="tl">
                    <a:srgbClr val="000000">
                      <a:alpha val="43137"/>
                    </a:srgbClr>
                  </a:outerShdw>
                </a:effectLst>
                <a:latin typeface="Times New Roman" pitchFamily="18" charset="0"/>
                <a:cs typeface="Times New Roman" pitchFamily="18" charset="0"/>
              </a:rPr>
              <a:t>Теләкләр</a:t>
            </a:r>
            <a:endParaRPr lang="ru-RU" sz="3200" b="1" spc="600" dirty="0" smtClean="0">
              <a:solidFill>
                <a:srgbClr val="FF3399"/>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
        <p:nvSpPr>
          <p:cNvPr id="7" name="Прямоугольник 6"/>
          <p:cNvSpPr/>
          <p:nvPr/>
        </p:nvSpPr>
        <p:spPr>
          <a:xfrm>
            <a:off x="5292080" y="3645024"/>
            <a:ext cx="3672408" cy="3170099"/>
          </a:xfrm>
          <a:prstGeom prst="rect">
            <a:avLst/>
          </a:prstGeom>
        </p:spPr>
        <p:txBody>
          <a:bodyPr wrap="square">
            <a:spAutoFit/>
          </a:bodyPr>
          <a:lstStyle/>
          <a:p>
            <a:r>
              <a:rPr lang="ru-RU" sz="2000" b="1" dirty="0" err="1" smtClean="0">
                <a:solidFill>
                  <a:srgbClr val="990000"/>
                </a:solidFill>
                <a:latin typeface="Times New Roman" pitchFamily="18" charset="0"/>
                <a:cs typeface="Times New Roman" pitchFamily="18" charset="0"/>
              </a:rPr>
              <a:t>Туган</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көннәрегездә матур</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теләкләр </a:t>
            </a:r>
            <a:br>
              <a:rPr lang="ru-RU" sz="2000" b="1" dirty="0" err="1"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Булсын</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әле үзегезгә: </a:t>
            </a:r>
            <a:br>
              <a:rPr lang="ru-RU" sz="2000" b="1" dirty="0" err="1"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Күктән кояш</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балкып</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торсын</a:t>
            </a:r>
            <a:r>
              <a:rPr lang="ru-RU" sz="2000" b="1" dirty="0" smtClean="0">
                <a:solidFill>
                  <a:srgbClr val="990000"/>
                </a:solidFill>
                <a:latin typeface="Times New Roman" pitchFamily="18" charset="0"/>
                <a:cs typeface="Times New Roman" pitchFamily="18" charset="0"/>
              </a:rPr>
              <a:t>, </a:t>
            </a:r>
            <a:br>
              <a:rPr lang="ru-RU" sz="2000" b="1" dirty="0"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Нурлар</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сибеп</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йөзләрегезгә.</a:t>
            </a:r>
            <a:r>
              <a:rPr lang="ru-RU" sz="2000" b="1" dirty="0" smtClean="0">
                <a:solidFill>
                  <a:srgbClr val="990000"/>
                </a:solidFill>
                <a:latin typeface="Times New Roman" pitchFamily="18" charset="0"/>
                <a:cs typeface="Times New Roman" pitchFamily="18" charset="0"/>
              </a:rPr>
              <a:t> </a:t>
            </a:r>
            <a:br>
              <a:rPr lang="ru-RU" sz="2000" b="1" dirty="0"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Шаулап</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чәчәк атып</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торсын</a:t>
            </a:r>
            <a:r>
              <a:rPr lang="ru-RU" sz="2000" b="1" dirty="0" smtClean="0">
                <a:solidFill>
                  <a:srgbClr val="990000"/>
                </a:solidFill>
                <a:latin typeface="Times New Roman" pitchFamily="18" charset="0"/>
                <a:cs typeface="Times New Roman" pitchFamily="18" charset="0"/>
              </a:rPr>
              <a:t> </a:t>
            </a:r>
            <a:br>
              <a:rPr lang="ru-RU" sz="2000" b="1" dirty="0"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Бакчаларда</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гөлләрегез, </a:t>
            </a:r>
            <a:br>
              <a:rPr lang="ru-RU" sz="2000" b="1" dirty="0" err="1"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Бүгенгедәй ямьле</a:t>
            </a:r>
            <a:r>
              <a:rPr lang="ru-RU" sz="2000" b="1" dirty="0" smtClean="0">
                <a:solidFill>
                  <a:srgbClr val="990000"/>
                </a:solidFill>
                <a:latin typeface="Times New Roman" pitchFamily="18" charset="0"/>
                <a:cs typeface="Times New Roman" pitchFamily="18" charset="0"/>
              </a:rPr>
              <a:t> </a:t>
            </a:r>
            <a:r>
              <a:rPr lang="ru-RU" sz="2000" b="1" dirty="0" err="1" smtClean="0">
                <a:solidFill>
                  <a:srgbClr val="990000"/>
                </a:solidFill>
                <a:latin typeface="Times New Roman" pitchFamily="18" charset="0"/>
                <a:cs typeface="Times New Roman" pitchFamily="18" charset="0"/>
              </a:rPr>
              <a:t>үтсен </a:t>
            </a:r>
            <a:br>
              <a:rPr lang="ru-RU" sz="2000" b="1" dirty="0" err="1" smtClean="0">
                <a:solidFill>
                  <a:srgbClr val="990000"/>
                </a:solidFill>
                <a:latin typeface="Times New Roman" pitchFamily="18" charset="0"/>
                <a:cs typeface="Times New Roman" pitchFamily="18" charset="0"/>
              </a:rPr>
            </a:br>
            <a:r>
              <a:rPr lang="ru-RU" sz="2000" b="1" dirty="0" err="1" smtClean="0">
                <a:solidFill>
                  <a:srgbClr val="990000"/>
                </a:solidFill>
                <a:latin typeface="Times New Roman" pitchFamily="18" charset="0"/>
                <a:cs typeface="Times New Roman" pitchFamily="18" charset="0"/>
              </a:rPr>
              <a:t>Киләчәктә көннәрегез.</a:t>
            </a:r>
            <a:endParaRPr lang="ru-RU" sz="2000" b="1" dirty="0">
              <a:solidFill>
                <a:srgbClr val="990000"/>
              </a:solidFill>
              <a:latin typeface="Times New Roman" pitchFamily="18" charset="0"/>
              <a:cs typeface="Times New Roman" pitchFamily="18" charset="0"/>
            </a:endParaRPr>
          </a:p>
        </p:txBody>
      </p:sp>
      <p:pic>
        <p:nvPicPr>
          <p:cNvPr id="10" name="Рисунок 9" descr="artleo.com-13740.jpg"/>
          <p:cNvPicPr>
            <a:picLocks noChangeAspect="1"/>
          </p:cNvPicPr>
          <p:nvPr/>
        </p:nvPicPr>
        <p:blipFill>
          <a:blip r:embed="rId4" cstate="print"/>
          <a:stretch>
            <a:fillRect/>
          </a:stretch>
        </p:blipFill>
        <p:spPr>
          <a:xfrm>
            <a:off x="539552" y="5733256"/>
            <a:ext cx="4536504" cy="112474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TotalTime>
  <Words>2422</Words>
  <Application>Microsoft Office PowerPoint</Application>
  <PresentationFormat>Экран (4:3)</PresentationFormat>
  <Paragraphs>285</Paragraphs>
  <Slides>30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dc:creator>
  <cp:lastModifiedBy>4908</cp:lastModifiedBy>
  <cp:revision>49</cp:revision>
  <dcterms:created xsi:type="dcterms:W3CDTF">2012-12-01T20:36:59Z</dcterms:created>
  <dcterms:modified xsi:type="dcterms:W3CDTF">2012-12-21T07:11:54Z</dcterms:modified>
</cp:coreProperties>
</file>